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/Relationships>
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16.jp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jpg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5" Type="http://schemas.openxmlformats.org/officeDocument/2006/relationships/image" Target="../media/image7.png"/><Relationship Id="rId6" Type="http://schemas.openxmlformats.org/officeDocument/2006/relationships/image" Target="../media/image8.jpg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8572499" cy="10286999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4598805" y="9611304"/>
            <a:ext cx="2843530" cy="675640"/>
          </a:xfrm>
          <a:custGeom>
            <a:avLst/>
            <a:gdLst/>
            <a:ahLst/>
            <a:cxnLst/>
            <a:rect l="l" t="t" r="r" b="b"/>
            <a:pathLst>
              <a:path w="2843530" h="675640">
                <a:moveTo>
                  <a:pt x="2843402" y="675640"/>
                </a:moveTo>
                <a:lnTo>
                  <a:pt x="0" y="675640"/>
                </a:lnTo>
                <a:lnTo>
                  <a:pt x="1397" y="673861"/>
                </a:lnTo>
                <a:lnTo>
                  <a:pt x="2921" y="672083"/>
                </a:lnTo>
                <a:lnTo>
                  <a:pt x="4317" y="670306"/>
                </a:lnTo>
                <a:lnTo>
                  <a:pt x="33289" y="635825"/>
                </a:lnTo>
                <a:lnTo>
                  <a:pt x="63119" y="602107"/>
                </a:lnTo>
                <a:lnTo>
                  <a:pt x="93789" y="569150"/>
                </a:lnTo>
                <a:lnTo>
                  <a:pt x="125222" y="536956"/>
                </a:lnTo>
                <a:lnTo>
                  <a:pt x="157368" y="505523"/>
                </a:lnTo>
                <a:lnTo>
                  <a:pt x="190373" y="474853"/>
                </a:lnTo>
                <a:lnTo>
                  <a:pt x="224139" y="445024"/>
                </a:lnTo>
                <a:lnTo>
                  <a:pt x="258572" y="416051"/>
                </a:lnTo>
                <a:lnTo>
                  <a:pt x="293782" y="387937"/>
                </a:lnTo>
                <a:lnTo>
                  <a:pt x="329564" y="360679"/>
                </a:lnTo>
                <a:lnTo>
                  <a:pt x="365950" y="334295"/>
                </a:lnTo>
                <a:lnTo>
                  <a:pt x="403097" y="308863"/>
                </a:lnTo>
                <a:lnTo>
                  <a:pt x="440848" y="284321"/>
                </a:lnTo>
                <a:lnTo>
                  <a:pt x="479171" y="260731"/>
                </a:lnTo>
                <a:lnTo>
                  <a:pt x="518112" y="238141"/>
                </a:lnTo>
                <a:lnTo>
                  <a:pt x="557529" y="216407"/>
                </a:lnTo>
                <a:lnTo>
                  <a:pt x="597346" y="195675"/>
                </a:lnTo>
                <a:lnTo>
                  <a:pt x="637920" y="175894"/>
                </a:lnTo>
                <a:lnTo>
                  <a:pt x="678878" y="157146"/>
                </a:lnTo>
                <a:lnTo>
                  <a:pt x="720216" y="139445"/>
                </a:lnTo>
                <a:lnTo>
                  <a:pt x="761831" y="122777"/>
                </a:lnTo>
                <a:lnTo>
                  <a:pt x="804164" y="107060"/>
                </a:lnTo>
                <a:lnTo>
                  <a:pt x="846756" y="92487"/>
                </a:lnTo>
                <a:lnTo>
                  <a:pt x="889634" y="78866"/>
                </a:lnTo>
                <a:lnTo>
                  <a:pt x="932693" y="66341"/>
                </a:lnTo>
                <a:lnTo>
                  <a:pt x="976376" y="54863"/>
                </a:lnTo>
                <a:lnTo>
                  <a:pt x="1020111" y="44497"/>
                </a:lnTo>
                <a:lnTo>
                  <a:pt x="1064132" y="35179"/>
                </a:lnTo>
                <a:lnTo>
                  <a:pt x="1108408" y="26971"/>
                </a:lnTo>
                <a:lnTo>
                  <a:pt x="1152779" y="19811"/>
                </a:lnTo>
                <a:lnTo>
                  <a:pt x="1197324" y="13716"/>
                </a:lnTo>
                <a:lnTo>
                  <a:pt x="1242059" y="8762"/>
                </a:lnTo>
                <a:lnTo>
                  <a:pt x="1286906" y="4889"/>
                </a:lnTo>
                <a:lnTo>
                  <a:pt x="1331849" y="2158"/>
                </a:lnTo>
                <a:lnTo>
                  <a:pt x="1376806" y="555"/>
                </a:lnTo>
                <a:lnTo>
                  <a:pt x="1421765" y="0"/>
                </a:lnTo>
                <a:lnTo>
                  <a:pt x="1444224" y="140"/>
                </a:lnTo>
                <a:lnTo>
                  <a:pt x="1489094" y="1232"/>
                </a:lnTo>
                <a:lnTo>
                  <a:pt x="1534030" y="3369"/>
                </a:lnTo>
                <a:lnTo>
                  <a:pt x="1578937" y="6695"/>
                </a:lnTo>
                <a:lnTo>
                  <a:pt x="1623704" y="11096"/>
                </a:lnTo>
                <a:lnTo>
                  <a:pt x="1668332" y="16621"/>
                </a:lnTo>
                <a:lnTo>
                  <a:pt x="1712886" y="23266"/>
                </a:lnTo>
                <a:lnTo>
                  <a:pt x="1757221" y="30938"/>
                </a:lnTo>
                <a:lnTo>
                  <a:pt x="1801268" y="39701"/>
                </a:lnTo>
                <a:lnTo>
                  <a:pt x="1845170" y="49555"/>
                </a:lnTo>
                <a:lnTo>
                  <a:pt x="1888813" y="60454"/>
                </a:lnTo>
                <a:lnTo>
                  <a:pt x="1932196" y="72491"/>
                </a:lnTo>
                <a:lnTo>
                  <a:pt x="1975487" y="85558"/>
                </a:lnTo>
                <a:lnTo>
                  <a:pt x="2018227" y="99655"/>
                </a:lnTo>
                <a:lnTo>
                  <a:pt x="2060356" y="114800"/>
                </a:lnTo>
                <a:lnTo>
                  <a:pt x="2102354" y="130992"/>
                </a:lnTo>
                <a:lnTo>
                  <a:pt x="2143902" y="148159"/>
                </a:lnTo>
                <a:lnTo>
                  <a:pt x="2185050" y="166395"/>
                </a:lnTo>
                <a:lnTo>
                  <a:pt x="2225776" y="185654"/>
                </a:lnTo>
                <a:lnTo>
                  <a:pt x="2265936" y="205934"/>
                </a:lnTo>
                <a:lnTo>
                  <a:pt x="2305785" y="227173"/>
                </a:lnTo>
                <a:lnTo>
                  <a:pt x="2344874" y="249323"/>
                </a:lnTo>
                <a:lnTo>
                  <a:pt x="2383494" y="272395"/>
                </a:lnTo>
                <a:lnTo>
                  <a:pt x="2421542" y="296485"/>
                </a:lnTo>
                <a:lnTo>
                  <a:pt x="2458902" y="321460"/>
                </a:lnTo>
                <a:lnTo>
                  <a:pt x="2495669" y="347368"/>
                </a:lnTo>
                <a:lnTo>
                  <a:pt x="2531841" y="374207"/>
                </a:lnTo>
                <a:lnTo>
                  <a:pt x="2567326" y="401881"/>
                </a:lnTo>
                <a:lnTo>
                  <a:pt x="2602165" y="430436"/>
                </a:lnTo>
                <a:lnTo>
                  <a:pt x="2636265" y="459825"/>
                </a:lnTo>
                <a:lnTo>
                  <a:pt x="2669603" y="490093"/>
                </a:lnTo>
                <a:lnTo>
                  <a:pt x="2702178" y="521144"/>
                </a:lnTo>
                <a:lnTo>
                  <a:pt x="2733992" y="552958"/>
                </a:lnTo>
                <a:lnTo>
                  <a:pt x="2765043" y="585533"/>
                </a:lnTo>
                <a:lnTo>
                  <a:pt x="2795311" y="618871"/>
                </a:lnTo>
                <a:lnTo>
                  <a:pt x="2824700" y="652970"/>
                </a:lnTo>
                <a:lnTo>
                  <a:pt x="2840481" y="672083"/>
                </a:lnTo>
                <a:lnTo>
                  <a:pt x="2842005" y="673861"/>
                </a:lnTo>
                <a:lnTo>
                  <a:pt x="2843402" y="675640"/>
                </a:lnTo>
                <a:close/>
              </a:path>
            </a:pathLst>
          </a:custGeom>
          <a:solidFill>
            <a:srgbClr val="FF54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515823" y="1006817"/>
            <a:ext cx="2813050" cy="665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9515709" y="6564598"/>
            <a:ext cx="6292850" cy="2844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95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46175" y="2100072"/>
            <a:ext cx="8677274" cy="765809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42999" y="4515135"/>
            <a:ext cx="7591424" cy="457199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9034271" y="2100072"/>
            <a:ext cx="8677274" cy="7658099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9552469" y="4515135"/>
            <a:ext cx="7591424" cy="4581524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"/>
            <a:ext cx="18287999" cy="10286993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480260" y="968692"/>
            <a:ext cx="9715500" cy="19050"/>
          </a:xfrm>
          <a:custGeom>
            <a:avLst/>
            <a:gdLst/>
            <a:ahLst/>
            <a:cxnLst/>
            <a:rect l="l" t="t" r="r" b="b"/>
            <a:pathLst>
              <a:path w="9715500" h="19050">
                <a:moveTo>
                  <a:pt x="9715500" y="19050"/>
                </a:moveTo>
                <a:lnTo>
                  <a:pt x="0" y="19050"/>
                </a:lnTo>
                <a:lnTo>
                  <a:pt x="0" y="0"/>
                </a:lnTo>
                <a:lnTo>
                  <a:pt x="9715500" y="0"/>
                </a:lnTo>
                <a:lnTo>
                  <a:pt x="9715500" y="190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614335" y="5"/>
            <a:ext cx="7673664" cy="1028699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2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6"/>
            <a:ext cx="18287999" cy="10286993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515823" y="1006817"/>
            <a:ext cx="2664459" cy="665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2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8359270" y="2213130"/>
            <a:ext cx="8844915" cy="6235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950" b="1" i="0">
                <a:solidFill>
                  <a:schemeClr val="bg1"/>
                </a:solidFill>
                <a:latin typeface="Cambria"/>
                <a:cs typeface="Cambria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22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jpg"/><Relationship Id="rId4" Type="http://schemas.openxmlformats.org/officeDocument/2006/relationships/image" Target="../media/image14.png"/><Relationship Id="rId5" Type="http://schemas.openxmlformats.org/officeDocument/2006/relationships/image" Target="../media/image15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6.jpg"/><Relationship Id="rId4" Type="http://schemas.openxmlformats.org/officeDocument/2006/relationships/image" Target="../media/image17.png"/><Relationship Id="rId5" Type="http://schemas.openxmlformats.org/officeDocument/2006/relationships/image" Target="../media/image18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16695322" y="497563"/>
            <a:ext cx="1063625" cy="231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">
                <a:solidFill>
                  <a:srgbClr val="FFFFFF"/>
                </a:solidFill>
                <a:latin typeface="Cambria"/>
                <a:cs typeface="Cambria"/>
              </a:rPr>
              <a:t>25</a:t>
            </a:r>
            <a:r>
              <a:rPr dirty="0" sz="1350" spc="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350">
                <a:solidFill>
                  <a:srgbClr val="FFFFFF"/>
                </a:solidFill>
                <a:latin typeface="Cambria"/>
                <a:cs typeface="Cambria"/>
              </a:rPr>
              <a:t>April</a:t>
            </a:r>
            <a:r>
              <a:rPr dirty="0" sz="1350" spc="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350" spc="-20">
                <a:solidFill>
                  <a:srgbClr val="FFFFFF"/>
                </a:solidFill>
                <a:latin typeface="Cambria"/>
                <a:cs typeface="Cambria"/>
              </a:rPr>
              <a:t>2025</a:t>
            </a:r>
            <a:endParaRPr sz="1350">
              <a:latin typeface="Cambria"/>
              <a:cs typeface="Cambri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22563" y="1138958"/>
            <a:ext cx="14673580" cy="49022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3200"/>
              </a:lnSpc>
              <a:spcBef>
                <a:spcPts val="100"/>
              </a:spcBef>
            </a:pPr>
            <a:r>
              <a:rPr dirty="0" sz="12000" spc="-10"/>
              <a:t>MOVIE</a:t>
            </a:r>
            <a:endParaRPr sz="12000"/>
          </a:p>
          <a:p>
            <a:pPr marL="12700" marR="5080">
              <a:lnSpc>
                <a:spcPts val="12000"/>
              </a:lnSpc>
              <a:spcBef>
                <a:spcPts val="1200"/>
              </a:spcBef>
            </a:pPr>
            <a:r>
              <a:rPr dirty="0" sz="12000" spc="-10"/>
              <a:t>RECCOMENDATION SYSTEM</a:t>
            </a:r>
            <a:endParaRPr sz="12000"/>
          </a:p>
        </p:txBody>
      </p:sp>
      <p:sp>
        <p:nvSpPr>
          <p:cNvPr id="5" name="object 5" descr=""/>
          <p:cNvSpPr txBox="1"/>
          <p:nvPr/>
        </p:nvSpPr>
        <p:spPr>
          <a:xfrm>
            <a:off x="11851886" y="7797885"/>
            <a:ext cx="2117090" cy="8445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7800"/>
              </a:lnSpc>
              <a:spcBef>
                <a:spcPts val="100"/>
              </a:spcBef>
            </a:pPr>
            <a:r>
              <a:rPr dirty="0" sz="1950" spc="70">
                <a:solidFill>
                  <a:srgbClr val="FFFFFF"/>
                </a:solidFill>
                <a:latin typeface="Cambria"/>
                <a:cs typeface="Cambria"/>
              </a:rPr>
              <a:t>ANANYA</a:t>
            </a:r>
            <a:r>
              <a:rPr dirty="0" sz="1950" spc="10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950" spc="70">
                <a:solidFill>
                  <a:srgbClr val="FFFFFF"/>
                </a:solidFill>
                <a:latin typeface="Cambria"/>
                <a:cs typeface="Cambria"/>
              </a:rPr>
              <a:t>SHARMA </a:t>
            </a:r>
            <a:r>
              <a:rPr dirty="0" sz="1950" spc="-10">
                <a:solidFill>
                  <a:srgbClr val="FFFFFF"/>
                </a:solidFill>
                <a:latin typeface="Cambria"/>
                <a:cs typeface="Cambria"/>
              </a:rPr>
              <a:t>E23CSEU2227</a:t>
            </a:r>
            <a:endParaRPr sz="1950">
              <a:latin typeface="Cambria"/>
              <a:cs typeface="Cambri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14425331" y="7790246"/>
            <a:ext cx="2526665" cy="8445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37800"/>
              </a:lnSpc>
              <a:spcBef>
                <a:spcPts val="100"/>
              </a:spcBef>
            </a:pPr>
            <a:r>
              <a:rPr dirty="0" sz="1950" spc="100">
                <a:solidFill>
                  <a:srgbClr val="FFFFFF"/>
                </a:solidFill>
                <a:latin typeface="Cambria"/>
                <a:cs typeface="Cambria"/>
              </a:rPr>
              <a:t>MADHAV</a:t>
            </a:r>
            <a:r>
              <a:rPr dirty="0" sz="1950" spc="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950" spc="65">
                <a:solidFill>
                  <a:srgbClr val="FFFFFF"/>
                </a:solidFill>
                <a:latin typeface="Cambria"/>
                <a:cs typeface="Cambria"/>
              </a:rPr>
              <a:t>BUDHIRAJA </a:t>
            </a:r>
            <a:r>
              <a:rPr dirty="0" sz="1950" spc="50">
                <a:solidFill>
                  <a:srgbClr val="FFFFFF"/>
                </a:solidFill>
                <a:latin typeface="Cambria"/>
                <a:cs typeface="Cambria"/>
              </a:rPr>
              <a:t>E23CSEU2238</a:t>
            </a:r>
            <a:endParaRPr sz="19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3809" y="2165493"/>
            <a:ext cx="8613140" cy="2985770"/>
          </a:xfrm>
          <a:prstGeom prst="rect"/>
        </p:spPr>
        <p:txBody>
          <a:bodyPr wrap="square" lIns="0" tIns="27495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2165"/>
              </a:spcBef>
              <a:tabLst>
                <a:tab pos="2383790" algn="l"/>
              </a:tabLst>
            </a:pPr>
            <a:r>
              <a:rPr dirty="0" spc="-10"/>
              <a:t>Expertise</a:t>
            </a:r>
            <a:r>
              <a:rPr dirty="0"/>
              <a:t>	</a:t>
            </a:r>
            <a:r>
              <a:rPr dirty="0" spc="-10"/>
              <a:t>Leverage</a:t>
            </a:r>
          </a:p>
          <a:p>
            <a:pPr marL="12700" marR="5080">
              <a:lnSpc>
                <a:spcPct val="137800"/>
              </a:lnSpc>
              <a:spcBef>
                <a:spcPts val="75"/>
              </a:spcBef>
            </a:pPr>
            <a:r>
              <a:rPr dirty="0" sz="1950">
                <a:latin typeface="Cambria"/>
                <a:cs typeface="Cambria"/>
              </a:rPr>
              <a:t>By</a:t>
            </a:r>
            <a:r>
              <a:rPr dirty="0" sz="1950" spc="120">
                <a:latin typeface="Cambria"/>
                <a:cs typeface="Cambria"/>
              </a:rPr>
              <a:t> </a:t>
            </a:r>
            <a:r>
              <a:rPr dirty="0" sz="1950" spc="70">
                <a:latin typeface="Cambria"/>
                <a:cs typeface="Cambria"/>
              </a:rPr>
              <a:t>using</a:t>
            </a:r>
            <a:r>
              <a:rPr dirty="0" sz="1950" spc="120">
                <a:latin typeface="Cambria"/>
                <a:cs typeface="Cambria"/>
              </a:rPr>
              <a:t> </a:t>
            </a:r>
            <a:r>
              <a:rPr dirty="0" sz="1950" spc="65">
                <a:latin typeface="Cambria"/>
                <a:cs typeface="Cambria"/>
              </a:rPr>
              <a:t>smart</a:t>
            </a:r>
            <a:r>
              <a:rPr dirty="0" sz="1950" spc="120">
                <a:latin typeface="Cambria"/>
                <a:cs typeface="Cambria"/>
              </a:rPr>
              <a:t> </a:t>
            </a:r>
            <a:r>
              <a:rPr dirty="0" sz="1950" spc="80">
                <a:latin typeface="Cambria"/>
                <a:cs typeface="Cambria"/>
              </a:rPr>
              <a:t>techniques</a:t>
            </a:r>
            <a:r>
              <a:rPr dirty="0" sz="1950" spc="120">
                <a:latin typeface="Cambria"/>
                <a:cs typeface="Cambria"/>
              </a:rPr>
              <a:t> </a:t>
            </a:r>
            <a:r>
              <a:rPr dirty="0" sz="1950">
                <a:latin typeface="Cambria"/>
                <a:cs typeface="Cambria"/>
              </a:rPr>
              <a:t>like</a:t>
            </a:r>
            <a:r>
              <a:rPr dirty="0" sz="1950" spc="120">
                <a:latin typeface="Cambria"/>
                <a:cs typeface="Cambria"/>
              </a:rPr>
              <a:t> </a:t>
            </a:r>
            <a:r>
              <a:rPr dirty="0" sz="1950" spc="100" b="1">
                <a:latin typeface="Cambria"/>
                <a:cs typeface="Cambria"/>
              </a:rPr>
              <a:t>User-</a:t>
            </a:r>
            <a:r>
              <a:rPr dirty="0" sz="1950" b="1">
                <a:latin typeface="Cambria"/>
                <a:cs typeface="Cambria"/>
              </a:rPr>
              <a:t>Based</a:t>
            </a:r>
            <a:r>
              <a:rPr dirty="0" sz="1950" spc="120" b="1">
                <a:latin typeface="Cambria"/>
                <a:cs typeface="Cambria"/>
              </a:rPr>
              <a:t> KNN</a:t>
            </a:r>
            <a:r>
              <a:rPr dirty="0" sz="1950" spc="120">
                <a:latin typeface="Cambria"/>
                <a:cs typeface="Cambria"/>
              </a:rPr>
              <a:t>, </a:t>
            </a:r>
            <a:r>
              <a:rPr dirty="0" sz="1950" spc="90" b="1">
                <a:latin typeface="Cambria"/>
                <a:cs typeface="Cambria"/>
              </a:rPr>
              <a:t>Item-</a:t>
            </a:r>
            <a:r>
              <a:rPr dirty="0" sz="1950" b="1">
                <a:latin typeface="Cambria"/>
                <a:cs typeface="Cambria"/>
              </a:rPr>
              <a:t>Based</a:t>
            </a:r>
            <a:r>
              <a:rPr dirty="0" sz="1950" spc="120" b="1">
                <a:latin typeface="Cambria"/>
                <a:cs typeface="Cambria"/>
              </a:rPr>
              <a:t> KNN</a:t>
            </a:r>
            <a:r>
              <a:rPr dirty="0" sz="1950" spc="120">
                <a:latin typeface="Cambria"/>
                <a:cs typeface="Cambria"/>
              </a:rPr>
              <a:t>, </a:t>
            </a:r>
            <a:r>
              <a:rPr dirty="0" sz="1950" spc="45">
                <a:latin typeface="Cambria"/>
                <a:cs typeface="Cambria"/>
              </a:rPr>
              <a:t>and </a:t>
            </a:r>
            <a:r>
              <a:rPr dirty="0" sz="1950" spc="75">
                <a:latin typeface="Cambria"/>
                <a:cs typeface="Cambria"/>
              </a:rPr>
              <a:t>advanced</a:t>
            </a:r>
            <a:r>
              <a:rPr dirty="0" sz="1950" spc="200">
                <a:latin typeface="Cambria"/>
                <a:cs typeface="Cambria"/>
              </a:rPr>
              <a:t> </a:t>
            </a:r>
            <a:r>
              <a:rPr dirty="0" sz="1950" spc="75">
                <a:latin typeface="Cambria"/>
                <a:cs typeface="Cambria"/>
              </a:rPr>
              <a:t>models</a:t>
            </a:r>
            <a:r>
              <a:rPr dirty="0" sz="1950" spc="204">
                <a:latin typeface="Cambria"/>
                <a:cs typeface="Cambria"/>
              </a:rPr>
              <a:t> </a:t>
            </a:r>
            <a:r>
              <a:rPr dirty="0" sz="1950">
                <a:latin typeface="Cambria"/>
                <a:cs typeface="Cambria"/>
              </a:rPr>
              <a:t>like</a:t>
            </a:r>
            <a:r>
              <a:rPr dirty="0" sz="1950" spc="200">
                <a:latin typeface="Cambria"/>
                <a:cs typeface="Cambria"/>
              </a:rPr>
              <a:t> </a:t>
            </a:r>
            <a:r>
              <a:rPr dirty="0" sz="1950" spc="130" b="1">
                <a:latin typeface="Cambria"/>
                <a:cs typeface="Cambria"/>
              </a:rPr>
              <a:t>SVD</a:t>
            </a:r>
            <a:r>
              <a:rPr dirty="0" sz="1950" spc="204" b="1">
                <a:latin typeface="Cambria"/>
                <a:cs typeface="Cambria"/>
              </a:rPr>
              <a:t> </a:t>
            </a:r>
            <a:r>
              <a:rPr dirty="0" sz="1950" b="1">
                <a:latin typeface="Cambria"/>
                <a:cs typeface="Cambria"/>
              </a:rPr>
              <a:t>from</a:t>
            </a:r>
            <a:r>
              <a:rPr dirty="0" sz="1950" spc="200" b="1">
                <a:latin typeface="Cambria"/>
                <a:cs typeface="Cambria"/>
              </a:rPr>
              <a:t> </a:t>
            </a:r>
            <a:r>
              <a:rPr dirty="0" sz="1950" b="1">
                <a:latin typeface="Cambria"/>
                <a:cs typeface="Cambria"/>
              </a:rPr>
              <a:t>the</a:t>
            </a:r>
            <a:r>
              <a:rPr dirty="0" sz="1950" spc="204" b="1">
                <a:latin typeface="Cambria"/>
                <a:cs typeface="Cambria"/>
              </a:rPr>
              <a:t> </a:t>
            </a:r>
            <a:r>
              <a:rPr dirty="0" sz="1950" b="1">
                <a:latin typeface="Cambria"/>
                <a:cs typeface="Cambria"/>
              </a:rPr>
              <a:t>Surprise</a:t>
            </a:r>
            <a:r>
              <a:rPr dirty="0" sz="1950" spc="200" b="1">
                <a:latin typeface="Cambria"/>
                <a:cs typeface="Cambria"/>
              </a:rPr>
              <a:t> </a:t>
            </a:r>
            <a:r>
              <a:rPr dirty="0" sz="1950" spc="50" b="1">
                <a:latin typeface="Cambria"/>
                <a:cs typeface="Cambria"/>
              </a:rPr>
              <a:t>(Scikit-</a:t>
            </a:r>
            <a:r>
              <a:rPr dirty="0" sz="1950" b="1">
                <a:latin typeface="Cambria"/>
                <a:cs typeface="Cambria"/>
              </a:rPr>
              <a:t>Surprise)</a:t>
            </a:r>
            <a:r>
              <a:rPr dirty="0" sz="1950" spc="204" b="1">
                <a:latin typeface="Cambria"/>
                <a:cs typeface="Cambria"/>
              </a:rPr>
              <a:t> </a:t>
            </a:r>
            <a:r>
              <a:rPr dirty="0" sz="1950" b="1">
                <a:latin typeface="Cambria"/>
                <a:cs typeface="Cambria"/>
              </a:rPr>
              <a:t>library</a:t>
            </a:r>
            <a:r>
              <a:rPr dirty="0" sz="1950">
                <a:latin typeface="Cambria"/>
                <a:cs typeface="Cambria"/>
              </a:rPr>
              <a:t>,</a:t>
            </a:r>
            <a:r>
              <a:rPr dirty="0" sz="1950" spc="200">
                <a:latin typeface="Cambria"/>
                <a:cs typeface="Cambria"/>
              </a:rPr>
              <a:t> </a:t>
            </a:r>
            <a:r>
              <a:rPr dirty="0" sz="1950" spc="45">
                <a:latin typeface="Cambria"/>
                <a:cs typeface="Cambria"/>
              </a:rPr>
              <a:t>we </a:t>
            </a:r>
            <a:r>
              <a:rPr dirty="0" sz="1950" spc="100">
                <a:latin typeface="Cambria"/>
                <a:cs typeface="Cambria"/>
              </a:rPr>
              <a:t>can</a:t>
            </a:r>
            <a:r>
              <a:rPr dirty="0" sz="1950" spc="90">
                <a:latin typeface="Cambria"/>
                <a:cs typeface="Cambria"/>
              </a:rPr>
              <a:t> </a:t>
            </a:r>
            <a:r>
              <a:rPr dirty="0" sz="1950" spc="55">
                <a:latin typeface="Cambria"/>
                <a:cs typeface="Cambria"/>
              </a:rPr>
              <a:t>improve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65">
                <a:latin typeface="Cambria"/>
                <a:cs typeface="Cambria"/>
              </a:rPr>
              <a:t>our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85">
                <a:latin typeface="Cambria"/>
                <a:cs typeface="Cambria"/>
              </a:rPr>
              <a:t>recommendation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75">
                <a:latin typeface="Cambria"/>
                <a:cs typeface="Cambria"/>
              </a:rPr>
              <a:t>system.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85">
                <a:latin typeface="Cambria"/>
                <a:cs typeface="Cambria"/>
              </a:rPr>
              <a:t>These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85">
                <a:latin typeface="Cambria"/>
                <a:cs typeface="Cambria"/>
              </a:rPr>
              <a:t>methods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65">
                <a:latin typeface="Cambria"/>
                <a:cs typeface="Cambria"/>
              </a:rPr>
              <a:t>help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70">
                <a:latin typeface="Cambria"/>
                <a:cs typeface="Cambria"/>
              </a:rPr>
              <a:t>us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50">
                <a:latin typeface="Cambria"/>
                <a:cs typeface="Cambria"/>
              </a:rPr>
              <a:t>make </a:t>
            </a:r>
            <a:r>
              <a:rPr dirty="0" sz="1950" spc="80">
                <a:latin typeface="Cambria"/>
                <a:cs typeface="Cambria"/>
              </a:rPr>
              <a:t>better,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80">
                <a:latin typeface="Cambria"/>
                <a:cs typeface="Cambria"/>
              </a:rPr>
              <a:t>more</a:t>
            </a:r>
            <a:r>
              <a:rPr dirty="0" sz="1950" spc="100">
                <a:latin typeface="Cambria"/>
                <a:cs typeface="Cambria"/>
              </a:rPr>
              <a:t> </a:t>
            </a:r>
            <a:r>
              <a:rPr dirty="0" sz="1950" spc="65">
                <a:latin typeface="Cambria"/>
                <a:cs typeface="Cambria"/>
              </a:rPr>
              <a:t>personalized</a:t>
            </a:r>
            <a:r>
              <a:rPr dirty="0" sz="1950" spc="100">
                <a:latin typeface="Cambria"/>
                <a:cs typeface="Cambria"/>
              </a:rPr>
              <a:t> </a:t>
            </a:r>
            <a:r>
              <a:rPr dirty="0" sz="1950" spc="75">
                <a:latin typeface="Cambria"/>
                <a:cs typeface="Cambria"/>
              </a:rPr>
              <a:t>suggestions</a:t>
            </a:r>
            <a:r>
              <a:rPr dirty="0" sz="1950" spc="100">
                <a:latin typeface="Cambria"/>
                <a:cs typeface="Cambria"/>
              </a:rPr>
              <a:t> </a:t>
            </a:r>
            <a:r>
              <a:rPr dirty="0" sz="1950" spc="75">
                <a:latin typeface="Cambria"/>
                <a:cs typeface="Cambria"/>
              </a:rPr>
              <a:t>that</a:t>
            </a:r>
            <a:r>
              <a:rPr dirty="0" sz="1950" spc="100">
                <a:latin typeface="Cambria"/>
                <a:cs typeface="Cambria"/>
              </a:rPr>
              <a:t> </a:t>
            </a:r>
            <a:r>
              <a:rPr dirty="0" sz="1950" spc="95">
                <a:latin typeface="Cambria"/>
                <a:cs typeface="Cambria"/>
              </a:rPr>
              <a:t>enhance</a:t>
            </a:r>
            <a:r>
              <a:rPr dirty="0" sz="1950" spc="100">
                <a:latin typeface="Cambria"/>
                <a:cs typeface="Cambria"/>
              </a:rPr>
              <a:t> </a:t>
            </a:r>
            <a:r>
              <a:rPr dirty="0" sz="1950" spc="65">
                <a:latin typeface="Cambria"/>
                <a:cs typeface="Cambria"/>
              </a:rPr>
              <a:t>user</a:t>
            </a:r>
            <a:r>
              <a:rPr dirty="0" sz="1950" spc="100">
                <a:latin typeface="Cambria"/>
                <a:cs typeface="Cambria"/>
              </a:rPr>
              <a:t> </a:t>
            </a:r>
            <a:r>
              <a:rPr dirty="0" sz="1950" spc="65">
                <a:latin typeface="Cambria"/>
                <a:cs typeface="Cambria"/>
              </a:rPr>
              <a:t>satisfaction</a:t>
            </a:r>
            <a:r>
              <a:rPr dirty="0" sz="1950" spc="100">
                <a:latin typeface="Cambria"/>
                <a:cs typeface="Cambria"/>
              </a:rPr>
              <a:t> </a:t>
            </a:r>
            <a:r>
              <a:rPr dirty="0" sz="1950" spc="45">
                <a:latin typeface="Cambria"/>
                <a:cs typeface="Cambria"/>
              </a:rPr>
              <a:t>and </a:t>
            </a:r>
            <a:r>
              <a:rPr dirty="0" sz="1950" spc="55">
                <a:latin typeface="Cambria"/>
                <a:cs typeface="Cambria"/>
              </a:rPr>
              <a:t>bring</a:t>
            </a:r>
            <a:r>
              <a:rPr dirty="0" sz="1950" spc="90">
                <a:latin typeface="Cambria"/>
                <a:cs typeface="Cambria"/>
              </a:rPr>
              <a:t> </a:t>
            </a:r>
            <a:r>
              <a:rPr dirty="0" sz="1950" spc="75">
                <a:latin typeface="Cambria"/>
                <a:cs typeface="Cambria"/>
              </a:rPr>
              <a:t>added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70">
                <a:latin typeface="Cambria"/>
                <a:cs typeface="Cambria"/>
              </a:rPr>
              <a:t>benefits</a:t>
            </a:r>
            <a:r>
              <a:rPr dirty="0" sz="1950" spc="90">
                <a:latin typeface="Cambria"/>
                <a:cs typeface="Cambria"/>
              </a:rPr>
              <a:t> </a:t>
            </a:r>
            <a:r>
              <a:rPr dirty="0" sz="1950" spc="85">
                <a:latin typeface="Cambria"/>
                <a:cs typeface="Cambria"/>
              </a:rPr>
              <a:t>to</a:t>
            </a:r>
            <a:r>
              <a:rPr dirty="0" sz="1950" spc="95">
                <a:latin typeface="Cambria"/>
                <a:cs typeface="Cambria"/>
              </a:rPr>
              <a:t> </a:t>
            </a:r>
            <a:r>
              <a:rPr dirty="0" sz="1950" spc="90">
                <a:latin typeface="Cambria"/>
                <a:cs typeface="Cambria"/>
              </a:rPr>
              <a:t>the </a:t>
            </a:r>
            <a:r>
              <a:rPr dirty="0" sz="1950" spc="65">
                <a:latin typeface="Cambria"/>
                <a:cs typeface="Cambria"/>
              </a:rPr>
              <a:t>system.</a:t>
            </a:r>
            <a:endParaRPr sz="1950">
              <a:latin typeface="Cambria"/>
              <a:cs typeface="Cambria"/>
            </a:endParaRPr>
          </a:p>
        </p:txBody>
      </p:sp>
      <p:sp>
        <p:nvSpPr>
          <p:cNvPr id="3" name="object 3" descr=""/>
          <p:cNvSpPr txBox="1"/>
          <p:nvPr/>
        </p:nvSpPr>
        <p:spPr>
          <a:xfrm>
            <a:off x="9079331" y="511965"/>
            <a:ext cx="1063625" cy="231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">
                <a:solidFill>
                  <a:srgbClr val="FFFFFF"/>
                </a:solidFill>
                <a:latin typeface="Cambria"/>
                <a:cs typeface="Cambria"/>
              </a:rPr>
              <a:t>25</a:t>
            </a:r>
            <a:r>
              <a:rPr dirty="0" sz="1350" spc="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350">
                <a:solidFill>
                  <a:srgbClr val="FFFFFF"/>
                </a:solidFill>
                <a:latin typeface="Cambria"/>
                <a:cs typeface="Cambria"/>
              </a:rPr>
              <a:t>April</a:t>
            </a:r>
            <a:r>
              <a:rPr dirty="0" sz="1350" spc="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350" spc="-20">
                <a:solidFill>
                  <a:srgbClr val="FFFFFF"/>
                </a:solidFill>
                <a:latin typeface="Cambria"/>
                <a:cs typeface="Cambria"/>
              </a:rPr>
              <a:t>2025</a:t>
            </a:r>
            <a:endParaRPr sz="13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pic>
        <p:nvPicPr>
          <p:cNvPr id="3" name="object 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8572499" cy="10286999"/>
          </a:xfrm>
          <a:prstGeom prst="rect">
            <a:avLst/>
          </a:prstGeom>
        </p:spPr>
      </p:pic>
      <p:sp>
        <p:nvSpPr>
          <p:cNvPr id="4" name="object 4" descr=""/>
          <p:cNvSpPr/>
          <p:nvPr/>
        </p:nvSpPr>
        <p:spPr>
          <a:xfrm>
            <a:off x="14598800" y="9611315"/>
            <a:ext cx="2843530" cy="675640"/>
          </a:xfrm>
          <a:custGeom>
            <a:avLst/>
            <a:gdLst/>
            <a:ahLst/>
            <a:cxnLst/>
            <a:rect l="l" t="t" r="r" b="b"/>
            <a:pathLst>
              <a:path w="2843530" h="675640">
                <a:moveTo>
                  <a:pt x="2843376" y="675633"/>
                </a:moveTo>
                <a:lnTo>
                  <a:pt x="0" y="675633"/>
                </a:lnTo>
                <a:lnTo>
                  <a:pt x="1397" y="673855"/>
                </a:lnTo>
                <a:lnTo>
                  <a:pt x="2921" y="672078"/>
                </a:lnTo>
                <a:lnTo>
                  <a:pt x="4319" y="670299"/>
                </a:lnTo>
                <a:lnTo>
                  <a:pt x="33290" y="635819"/>
                </a:lnTo>
                <a:lnTo>
                  <a:pt x="63119" y="602101"/>
                </a:lnTo>
                <a:lnTo>
                  <a:pt x="93789" y="569145"/>
                </a:lnTo>
                <a:lnTo>
                  <a:pt x="125220" y="536951"/>
                </a:lnTo>
                <a:lnTo>
                  <a:pt x="157367" y="505518"/>
                </a:lnTo>
                <a:lnTo>
                  <a:pt x="190371" y="474848"/>
                </a:lnTo>
                <a:lnTo>
                  <a:pt x="224137" y="445019"/>
                </a:lnTo>
                <a:lnTo>
                  <a:pt x="258569" y="416048"/>
                </a:lnTo>
                <a:lnTo>
                  <a:pt x="293780" y="387933"/>
                </a:lnTo>
                <a:lnTo>
                  <a:pt x="329561" y="360676"/>
                </a:lnTo>
                <a:lnTo>
                  <a:pt x="365947" y="334292"/>
                </a:lnTo>
                <a:lnTo>
                  <a:pt x="403094" y="308860"/>
                </a:lnTo>
                <a:lnTo>
                  <a:pt x="440845" y="284318"/>
                </a:lnTo>
                <a:lnTo>
                  <a:pt x="479166" y="260728"/>
                </a:lnTo>
                <a:lnTo>
                  <a:pt x="518108" y="238138"/>
                </a:lnTo>
                <a:lnTo>
                  <a:pt x="557525" y="216405"/>
                </a:lnTo>
                <a:lnTo>
                  <a:pt x="597342" y="195673"/>
                </a:lnTo>
                <a:lnTo>
                  <a:pt x="637916" y="175893"/>
                </a:lnTo>
                <a:lnTo>
                  <a:pt x="678873" y="157145"/>
                </a:lnTo>
                <a:lnTo>
                  <a:pt x="720210" y="139444"/>
                </a:lnTo>
                <a:lnTo>
                  <a:pt x="761824" y="122776"/>
                </a:lnTo>
                <a:lnTo>
                  <a:pt x="804157" y="107060"/>
                </a:lnTo>
                <a:lnTo>
                  <a:pt x="846749" y="92487"/>
                </a:lnTo>
                <a:lnTo>
                  <a:pt x="889627" y="78866"/>
                </a:lnTo>
                <a:lnTo>
                  <a:pt x="932686" y="66341"/>
                </a:lnTo>
                <a:lnTo>
                  <a:pt x="976367" y="54863"/>
                </a:lnTo>
                <a:lnTo>
                  <a:pt x="1020103" y="44497"/>
                </a:lnTo>
                <a:lnTo>
                  <a:pt x="1064124" y="35178"/>
                </a:lnTo>
                <a:lnTo>
                  <a:pt x="1108398" y="26971"/>
                </a:lnTo>
                <a:lnTo>
                  <a:pt x="1152769" y="19811"/>
                </a:lnTo>
                <a:lnTo>
                  <a:pt x="1197313" y="13715"/>
                </a:lnTo>
                <a:lnTo>
                  <a:pt x="1242048" y="8762"/>
                </a:lnTo>
                <a:lnTo>
                  <a:pt x="1286895" y="4889"/>
                </a:lnTo>
                <a:lnTo>
                  <a:pt x="1331837" y="2158"/>
                </a:lnTo>
                <a:lnTo>
                  <a:pt x="1376794" y="555"/>
                </a:lnTo>
                <a:lnTo>
                  <a:pt x="1421752" y="0"/>
                </a:lnTo>
                <a:lnTo>
                  <a:pt x="1444211" y="140"/>
                </a:lnTo>
                <a:lnTo>
                  <a:pt x="1489081" y="1232"/>
                </a:lnTo>
                <a:lnTo>
                  <a:pt x="1534017" y="3369"/>
                </a:lnTo>
                <a:lnTo>
                  <a:pt x="1578922" y="6695"/>
                </a:lnTo>
                <a:lnTo>
                  <a:pt x="1623690" y="11096"/>
                </a:lnTo>
                <a:lnTo>
                  <a:pt x="1668318" y="16621"/>
                </a:lnTo>
                <a:lnTo>
                  <a:pt x="1712871" y="23266"/>
                </a:lnTo>
                <a:lnTo>
                  <a:pt x="1757205" y="30938"/>
                </a:lnTo>
                <a:lnTo>
                  <a:pt x="1801252" y="39701"/>
                </a:lnTo>
                <a:lnTo>
                  <a:pt x="1845154" y="49555"/>
                </a:lnTo>
                <a:lnTo>
                  <a:pt x="1888796" y="60453"/>
                </a:lnTo>
                <a:lnTo>
                  <a:pt x="1932178" y="72490"/>
                </a:lnTo>
                <a:lnTo>
                  <a:pt x="1975470" y="85557"/>
                </a:lnTo>
                <a:lnTo>
                  <a:pt x="2018211" y="99654"/>
                </a:lnTo>
                <a:lnTo>
                  <a:pt x="2060338" y="114799"/>
                </a:lnTo>
                <a:lnTo>
                  <a:pt x="2102335" y="130991"/>
                </a:lnTo>
                <a:lnTo>
                  <a:pt x="2143883" y="148158"/>
                </a:lnTo>
                <a:lnTo>
                  <a:pt x="2185030" y="166394"/>
                </a:lnTo>
                <a:lnTo>
                  <a:pt x="2225755" y="185652"/>
                </a:lnTo>
                <a:lnTo>
                  <a:pt x="2265915" y="205932"/>
                </a:lnTo>
                <a:lnTo>
                  <a:pt x="2305764" y="227171"/>
                </a:lnTo>
                <a:lnTo>
                  <a:pt x="2344853" y="249320"/>
                </a:lnTo>
                <a:lnTo>
                  <a:pt x="2383473" y="272392"/>
                </a:lnTo>
                <a:lnTo>
                  <a:pt x="2421520" y="296482"/>
                </a:lnTo>
                <a:lnTo>
                  <a:pt x="2458880" y="321457"/>
                </a:lnTo>
                <a:lnTo>
                  <a:pt x="2495646" y="347365"/>
                </a:lnTo>
                <a:lnTo>
                  <a:pt x="2531819" y="374204"/>
                </a:lnTo>
                <a:lnTo>
                  <a:pt x="2567303" y="401877"/>
                </a:lnTo>
                <a:lnTo>
                  <a:pt x="2602142" y="430432"/>
                </a:lnTo>
                <a:lnTo>
                  <a:pt x="2636241" y="459821"/>
                </a:lnTo>
                <a:lnTo>
                  <a:pt x="2669578" y="490088"/>
                </a:lnTo>
                <a:lnTo>
                  <a:pt x="2702154" y="521139"/>
                </a:lnTo>
                <a:lnTo>
                  <a:pt x="2733967" y="552952"/>
                </a:lnTo>
                <a:lnTo>
                  <a:pt x="2765018" y="585528"/>
                </a:lnTo>
                <a:lnTo>
                  <a:pt x="2795285" y="618865"/>
                </a:lnTo>
                <a:lnTo>
                  <a:pt x="2824674" y="652964"/>
                </a:lnTo>
                <a:lnTo>
                  <a:pt x="2840456" y="672078"/>
                </a:lnTo>
                <a:lnTo>
                  <a:pt x="2841980" y="673855"/>
                </a:lnTo>
                <a:lnTo>
                  <a:pt x="2843376" y="675633"/>
                </a:lnTo>
                <a:close/>
              </a:path>
            </a:pathLst>
          </a:custGeom>
          <a:solidFill>
            <a:srgbClr val="FF54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9515709" y="5501464"/>
            <a:ext cx="7522845" cy="2860040"/>
          </a:xfrm>
          <a:prstGeom prst="rect">
            <a:avLst/>
          </a:prstGeom>
        </p:spPr>
        <p:txBody>
          <a:bodyPr wrap="square" lIns="0" tIns="2540" rIns="0" bIns="0" rtlCol="0" vert="horz">
            <a:spAutoFit/>
          </a:bodyPr>
          <a:lstStyle/>
          <a:p>
            <a:pPr algn="just" marL="12700" marR="5080">
              <a:lnSpc>
                <a:spcPts val="4500"/>
              </a:lnSpc>
              <a:spcBef>
                <a:spcPts val="20"/>
              </a:spcBef>
            </a:pP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"This</a:t>
            </a:r>
            <a:r>
              <a:rPr dirty="0" sz="3600" spc="540">
                <a:solidFill>
                  <a:srgbClr val="FFFFFF"/>
                </a:solidFill>
                <a:latin typeface="Arial MT"/>
                <a:cs typeface="Arial MT"/>
              </a:rPr>
              <a:t>  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is</a:t>
            </a:r>
            <a:r>
              <a:rPr dirty="0" sz="3600" spc="545">
                <a:solidFill>
                  <a:srgbClr val="FFFFFF"/>
                </a:solidFill>
                <a:latin typeface="Arial MT"/>
                <a:cs typeface="Arial MT"/>
              </a:rPr>
              <a:t>  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just</a:t>
            </a:r>
            <a:r>
              <a:rPr dirty="0" sz="3600" spc="545">
                <a:solidFill>
                  <a:srgbClr val="FFFFFF"/>
                </a:solidFill>
                <a:latin typeface="Arial MT"/>
                <a:cs typeface="Arial MT"/>
              </a:rPr>
              <a:t>  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the</a:t>
            </a:r>
            <a:r>
              <a:rPr dirty="0" sz="3600" spc="540">
                <a:solidFill>
                  <a:srgbClr val="FFFFFF"/>
                </a:solidFill>
                <a:latin typeface="Arial MT"/>
                <a:cs typeface="Arial MT"/>
              </a:rPr>
              <a:t>   </a:t>
            </a:r>
            <a:r>
              <a:rPr dirty="0" sz="3600" spc="-10">
                <a:solidFill>
                  <a:srgbClr val="FFFFFF"/>
                </a:solidFill>
                <a:latin typeface="Arial MT"/>
                <a:cs typeface="Arial MT"/>
              </a:rPr>
              <a:t>beginning—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recommendation</a:t>
            </a:r>
            <a:r>
              <a:rPr dirty="0" sz="3600" spc="225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systems</a:t>
            </a:r>
            <a:r>
              <a:rPr dirty="0" sz="3600" spc="225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will</a:t>
            </a:r>
            <a:r>
              <a:rPr dirty="0" sz="3600" spc="229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dirty="0" sz="3600" spc="-20">
                <a:solidFill>
                  <a:srgbClr val="FFFFFF"/>
                </a:solidFill>
                <a:latin typeface="Arial MT"/>
                <a:cs typeface="Arial MT"/>
              </a:rPr>
              <a:t>only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get</a:t>
            </a:r>
            <a:r>
              <a:rPr dirty="0" sz="3600" spc="6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smarter,</a:t>
            </a:r>
            <a:r>
              <a:rPr dirty="0" sz="3600" spc="6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faster,</a:t>
            </a:r>
            <a:r>
              <a:rPr dirty="0" sz="3600" spc="6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3600" spc="6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more</a:t>
            </a:r>
            <a:r>
              <a:rPr dirty="0" sz="3600" spc="68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3600" spc="-10">
                <a:solidFill>
                  <a:srgbClr val="FFFFFF"/>
                </a:solidFill>
                <a:latin typeface="Arial MT"/>
                <a:cs typeface="Arial MT"/>
              </a:rPr>
              <a:t>user-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friendly</a:t>
            </a:r>
            <a:r>
              <a:rPr dirty="0" sz="3600" spc="6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as</a:t>
            </a:r>
            <a:r>
              <a:rPr dirty="0" sz="3600" spc="6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we</a:t>
            </a:r>
            <a:r>
              <a:rPr dirty="0" sz="3600" spc="6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continue</a:t>
            </a:r>
            <a:r>
              <a:rPr dirty="0" sz="3600" spc="6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3600" spc="60">
                <a:solidFill>
                  <a:srgbClr val="FFFFFF"/>
                </a:solidFill>
                <a:latin typeface="Arial MT"/>
                <a:cs typeface="Arial MT"/>
              </a:rPr>
              <a:t>  </a:t>
            </a:r>
            <a:r>
              <a:rPr dirty="0" sz="3600" spc="-10">
                <a:solidFill>
                  <a:srgbClr val="FFFFFF"/>
                </a:solidFill>
                <a:latin typeface="Arial MT"/>
                <a:cs typeface="Arial MT"/>
              </a:rPr>
              <a:t>explore </a:t>
            </a:r>
            <a:r>
              <a:rPr dirty="0" sz="3600">
                <a:solidFill>
                  <a:srgbClr val="FFFFFF"/>
                </a:solidFill>
                <a:latin typeface="Arial MT"/>
                <a:cs typeface="Arial MT"/>
              </a:rPr>
              <a:t>new technologies and data </a:t>
            </a:r>
            <a:r>
              <a:rPr dirty="0" sz="3600" spc="-10">
                <a:solidFill>
                  <a:srgbClr val="FFFFFF"/>
                </a:solidFill>
                <a:latin typeface="Arial MT"/>
                <a:cs typeface="Arial MT"/>
              </a:rPr>
              <a:t>insights."</a:t>
            </a:r>
            <a:endParaRPr sz="3600">
              <a:latin typeface="Arial MT"/>
              <a:cs typeface="Arial MT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Conclusion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 txBox="1">
            <a:spLocks noGrp="1"/>
          </p:cNvSpPr>
          <p:nvPr>
            <p:ph type="subTitle" idx="4"/>
          </p:nvPr>
        </p:nvSpPr>
        <p:spPr>
          <a:prstGeom prst="rect"/>
        </p:spPr>
        <p:txBody>
          <a:bodyPr wrap="square" lIns="0" tIns="0" rIns="0" bIns="0" rtlCol="0" vert="horz">
            <a:spAutoFit/>
          </a:bodyPr>
          <a:lstStyle/>
          <a:p>
            <a:pPr marL="12700" marR="5080">
              <a:lnSpc>
                <a:spcPts val="7500"/>
              </a:lnSpc>
              <a:tabLst>
                <a:tab pos="3399790" algn="l"/>
                <a:tab pos="4246880" algn="l"/>
              </a:tabLst>
            </a:pPr>
            <a:r>
              <a:rPr dirty="0" sz="6000" spc="-10" b="0">
                <a:latin typeface="Arial MT"/>
                <a:cs typeface="Arial MT"/>
              </a:rPr>
              <a:t>Overview</a:t>
            </a:r>
            <a:r>
              <a:rPr dirty="0" sz="6000" b="0">
                <a:latin typeface="Arial MT"/>
                <a:cs typeface="Arial MT"/>
              </a:rPr>
              <a:t>	</a:t>
            </a:r>
            <a:r>
              <a:rPr dirty="0" sz="6000" spc="-25" b="0">
                <a:latin typeface="Arial MT"/>
                <a:cs typeface="Arial MT"/>
              </a:rPr>
              <a:t>of</a:t>
            </a:r>
            <a:r>
              <a:rPr dirty="0" sz="6000" b="0">
                <a:latin typeface="Arial MT"/>
                <a:cs typeface="Arial MT"/>
              </a:rPr>
              <a:t>	</a:t>
            </a:r>
            <a:r>
              <a:rPr dirty="0" sz="6000" spc="-10" b="0">
                <a:latin typeface="Arial MT"/>
                <a:cs typeface="Arial MT"/>
              </a:rPr>
              <a:t>Movie Recommendation System</a:t>
            </a:r>
            <a:endParaRPr sz="6000">
              <a:latin typeface="Arial MT"/>
              <a:cs typeface="Arial MT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"/>
              <a:t>Introduction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7674673" cy="10286998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8096250" y="968682"/>
            <a:ext cx="9715500" cy="19050"/>
          </a:xfrm>
          <a:custGeom>
            <a:avLst/>
            <a:gdLst/>
            <a:ahLst/>
            <a:cxnLst/>
            <a:rect l="l" t="t" r="r" b="b"/>
            <a:pathLst>
              <a:path w="9715500" h="19050">
                <a:moveTo>
                  <a:pt x="9715500" y="19050"/>
                </a:moveTo>
                <a:lnTo>
                  <a:pt x="0" y="19050"/>
                </a:lnTo>
                <a:lnTo>
                  <a:pt x="0" y="0"/>
                </a:lnTo>
                <a:lnTo>
                  <a:pt x="9715500" y="0"/>
                </a:lnTo>
                <a:lnTo>
                  <a:pt x="9715500" y="1905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559800" y="1241618"/>
            <a:ext cx="2723515" cy="6654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257300" algn="l"/>
              </a:tabLst>
            </a:pPr>
            <a:r>
              <a:rPr dirty="0" spc="-25"/>
              <a:t>SVD</a:t>
            </a:r>
            <a:r>
              <a:rPr dirty="0"/>
              <a:t>	</a:t>
            </a:r>
            <a:r>
              <a:rPr dirty="0" spc="-10"/>
              <a:t>Model</a:t>
            </a:r>
          </a:p>
        </p:txBody>
      </p:sp>
      <p:sp>
        <p:nvSpPr>
          <p:cNvPr id="5" name="object 5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96520" rIns="0" bIns="0" rtlCol="0" vert="horz">
            <a:spAutoFit/>
          </a:bodyPr>
          <a:lstStyle/>
          <a:p>
            <a:pPr algn="just" marL="12700">
              <a:lnSpc>
                <a:spcPct val="100000"/>
              </a:lnSpc>
              <a:spcBef>
                <a:spcPts val="760"/>
              </a:spcBef>
            </a:pPr>
            <a:r>
              <a:rPr dirty="0" spc="70"/>
              <a:t>Using</a:t>
            </a:r>
            <a:r>
              <a:rPr dirty="0" spc="195"/>
              <a:t> </a:t>
            </a:r>
            <a:r>
              <a:rPr dirty="0" spc="45"/>
              <a:t>Singular</a:t>
            </a:r>
            <a:r>
              <a:rPr dirty="0" spc="195"/>
              <a:t> </a:t>
            </a:r>
            <a:r>
              <a:rPr dirty="0"/>
              <a:t>Value</a:t>
            </a:r>
            <a:r>
              <a:rPr dirty="0" spc="195"/>
              <a:t> </a:t>
            </a:r>
            <a:r>
              <a:rPr dirty="0"/>
              <a:t>Decomposition</a:t>
            </a:r>
            <a:r>
              <a:rPr dirty="0" spc="195"/>
              <a:t> </a:t>
            </a:r>
            <a:r>
              <a:rPr dirty="0"/>
              <a:t>(SVD)</a:t>
            </a:r>
            <a:r>
              <a:rPr dirty="0" spc="195"/>
              <a:t> </a:t>
            </a:r>
            <a:r>
              <a:rPr dirty="0"/>
              <a:t>for</a:t>
            </a:r>
            <a:r>
              <a:rPr dirty="0" spc="195"/>
              <a:t> </a:t>
            </a:r>
            <a:r>
              <a:rPr dirty="0" spc="-10"/>
              <a:t>Recommendations</a:t>
            </a:r>
          </a:p>
          <a:p>
            <a:pPr algn="just" marL="12700">
              <a:lnSpc>
                <a:spcPct val="100000"/>
              </a:lnSpc>
              <a:spcBef>
                <a:spcPts val="660"/>
              </a:spcBef>
            </a:pPr>
            <a:r>
              <a:rPr dirty="0" spc="60" b="0">
                <a:latin typeface="Cambria"/>
                <a:cs typeface="Cambria"/>
              </a:rPr>
              <a:t>Singular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65" b="0">
                <a:latin typeface="Cambria"/>
                <a:cs typeface="Cambria"/>
              </a:rPr>
              <a:t>Value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85" b="0">
                <a:latin typeface="Cambria"/>
                <a:cs typeface="Cambria"/>
              </a:rPr>
              <a:t>Decomposition,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55" b="0">
                <a:latin typeface="Cambria"/>
                <a:cs typeface="Cambria"/>
              </a:rPr>
              <a:t>or</a:t>
            </a:r>
            <a:r>
              <a:rPr dirty="0" spc="114" b="0">
                <a:latin typeface="Cambria"/>
                <a:cs typeface="Cambria"/>
              </a:rPr>
              <a:t>  SVD,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b="0">
                <a:latin typeface="Cambria"/>
                <a:cs typeface="Cambria"/>
              </a:rPr>
              <a:t>is</a:t>
            </a:r>
            <a:r>
              <a:rPr dirty="0" spc="120" b="0">
                <a:latin typeface="Cambria"/>
                <a:cs typeface="Cambria"/>
              </a:rPr>
              <a:t>  </a:t>
            </a:r>
            <a:r>
              <a:rPr dirty="0" b="0">
                <a:latin typeface="Cambria"/>
                <a:cs typeface="Cambria"/>
              </a:rPr>
              <a:t>a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60" b="0">
                <a:latin typeface="Cambria"/>
                <a:cs typeface="Cambria"/>
              </a:rPr>
              <a:t>powerful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85" b="0">
                <a:latin typeface="Cambria"/>
                <a:cs typeface="Cambria"/>
              </a:rPr>
              <a:t>technique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80" b="0">
                <a:latin typeface="Cambria"/>
                <a:cs typeface="Cambria"/>
              </a:rPr>
              <a:t>used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-25" b="0">
                <a:latin typeface="Cambria"/>
                <a:cs typeface="Cambria"/>
              </a:rPr>
              <a:t>in</a:t>
            </a:r>
          </a:p>
          <a:p>
            <a:pPr algn="just" marL="12700" marR="5080">
              <a:lnSpc>
                <a:spcPct val="141000"/>
              </a:lnSpc>
            </a:pPr>
            <a:r>
              <a:rPr dirty="0" spc="55" b="0">
                <a:latin typeface="Cambria"/>
                <a:cs typeface="Cambria"/>
              </a:rPr>
              <a:t>building</a:t>
            </a:r>
            <a:r>
              <a:rPr dirty="0" spc="114" b="0">
                <a:latin typeface="Cambria"/>
                <a:cs typeface="Cambria"/>
              </a:rPr>
              <a:t> </a:t>
            </a:r>
            <a:r>
              <a:rPr dirty="0" spc="85" b="0">
                <a:latin typeface="Cambria"/>
                <a:cs typeface="Cambria"/>
              </a:rPr>
              <a:t>recommendation</a:t>
            </a:r>
            <a:r>
              <a:rPr dirty="0" spc="120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systems,</a:t>
            </a:r>
            <a:r>
              <a:rPr dirty="0" spc="114" b="0">
                <a:latin typeface="Cambria"/>
                <a:cs typeface="Cambria"/>
              </a:rPr>
              <a:t> </a:t>
            </a:r>
            <a:r>
              <a:rPr dirty="0" spc="60" b="0">
                <a:latin typeface="Cambria"/>
                <a:cs typeface="Cambria"/>
              </a:rPr>
              <a:t>especially</a:t>
            </a:r>
            <a:r>
              <a:rPr dirty="0" spc="120" b="0">
                <a:latin typeface="Cambria"/>
                <a:cs typeface="Cambria"/>
              </a:rPr>
              <a:t> </a:t>
            </a:r>
            <a:r>
              <a:rPr dirty="0" spc="60" b="0">
                <a:latin typeface="Cambria"/>
                <a:cs typeface="Cambria"/>
              </a:rPr>
              <a:t>for</a:t>
            </a:r>
            <a:r>
              <a:rPr dirty="0" spc="114" b="0">
                <a:latin typeface="Cambria"/>
                <a:cs typeface="Cambria"/>
              </a:rPr>
              <a:t> </a:t>
            </a:r>
            <a:r>
              <a:rPr dirty="0" spc="60" b="0">
                <a:latin typeface="Cambria"/>
                <a:cs typeface="Cambria"/>
              </a:rPr>
              <a:t>movies.</a:t>
            </a:r>
            <a:r>
              <a:rPr dirty="0" spc="120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It</a:t>
            </a:r>
            <a:r>
              <a:rPr dirty="0" spc="114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helps</a:t>
            </a:r>
            <a:r>
              <a:rPr dirty="0" spc="120" b="0">
                <a:latin typeface="Cambria"/>
                <a:cs typeface="Cambria"/>
              </a:rPr>
              <a:t> </a:t>
            </a:r>
            <a:r>
              <a:rPr dirty="0" spc="90" b="0">
                <a:latin typeface="Cambria"/>
                <a:cs typeface="Cambria"/>
              </a:rPr>
              <a:t>the</a:t>
            </a:r>
            <a:r>
              <a:rPr dirty="0" spc="120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system </a:t>
            </a:r>
            <a:r>
              <a:rPr dirty="0" spc="70" b="0">
                <a:latin typeface="Cambria"/>
                <a:cs typeface="Cambria"/>
              </a:rPr>
              <a:t>understand</a:t>
            </a:r>
            <a:r>
              <a:rPr dirty="0" spc="65" b="0">
                <a:latin typeface="Cambria"/>
                <a:cs typeface="Cambria"/>
              </a:rPr>
              <a:t>  </a:t>
            </a:r>
            <a:r>
              <a:rPr dirty="0" spc="90" b="0">
                <a:latin typeface="Cambria"/>
                <a:cs typeface="Cambria"/>
              </a:rPr>
              <a:t>the</a:t>
            </a:r>
            <a:r>
              <a:rPr dirty="0" spc="70" b="0">
                <a:latin typeface="Cambria"/>
                <a:cs typeface="Cambria"/>
              </a:rPr>
              <a:t>  hidden</a:t>
            </a:r>
            <a:r>
              <a:rPr dirty="0" spc="65" b="0">
                <a:latin typeface="Cambria"/>
                <a:cs typeface="Cambria"/>
              </a:rPr>
              <a:t>  </a:t>
            </a:r>
            <a:r>
              <a:rPr dirty="0" spc="70" b="0">
                <a:latin typeface="Cambria"/>
                <a:cs typeface="Cambria"/>
              </a:rPr>
              <a:t>patterns</a:t>
            </a:r>
            <a:r>
              <a:rPr dirty="0" spc="70" b="0">
                <a:latin typeface="Cambria"/>
                <a:cs typeface="Cambria"/>
              </a:rPr>
              <a:t>  </a:t>
            </a:r>
            <a:r>
              <a:rPr dirty="0" b="0">
                <a:latin typeface="Cambria"/>
                <a:cs typeface="Cambria"/>
              </a:rPr>
              <a:t>in</a:t>
            </a:r>
            <a:r>
              <a:rPr dirty="0" spc="65" b="0">
                <a:latin typeface="Cambria"/>
                <a:cs typeface="Cambria"/>
              </a:rPr>
              <a:t>  user</a:t>
            </a:r>
            <a:r>
              <a:rPr dirty="0" spc="70" b="0">
                <a:latin typeface="Cambria"/>
                <a:cs typeface="Cambria"/>
              </a:rPr>
              <a:t>  </a:t>
            </a:r>
            <a:r>
              <a:rPr dirty="0" spc="80" b="0">
                <a:latin typeface="Cambria"/>
                <a:cs typeface="Cambria"/>
              </a:rPr>
              <a:t>preferences</a:t>
            </a:r>
            <a:r>
              <a:rPr dirty="0" spc="65" b="0">
                <a:latin typeface="Cambria"/>
                <a:cs typeface="Cambria"/>
              </a:rPr>
              <a:t>  </a:t>
            </a:r>
            <a:r>
              <a:rPr dirty="0" spc="70" b="0">
                <a:latin typeface="Cambria"/>
                <a:cs typeface="Cambria"/>
              </a:rPr>
              <a:t>and</a:t>
            </a:r>
            <a:r>
              <a:rPr dirty="0" spc="70" b="0">
                <a:latin typeface="Cambria"/>
                <a:cs typeface="Cambria"/>
              </a:rPr>
              <a:t>  </a:t>
            </a:r>
            <a:r>
              <a:rPr dirty="0" spc="60" b="0">
                <a:latin typeface="Cambria"/>
                <a:cs typeface="Cambria"/>
              </a:rPr>
              <a:t>movie</a:t>
            </a:r>
            <a:r>
              <a:rPr dirty="0" spc="70" b="0">
                <a:latin typeface="Cambria"/>
                <a:cs typeface="Cambria"/>
              </a:rPr>
              <a:t>  </a:t>
            </a:r>
            <a:r>
              <a:rPr dirty="0" spc="60" b="0">
                <a:latin typeface="Cambria"/>
                <a:cs typeface="Cambria"/>
              </a:rPr>
              <a:t>features. </a:t>
            </a:r>
            <a:r>
              <a:rPr dirty="0" spc="65" b="0">
                <a:latin typeface="Cambria"/>
                <a:cs typeface="Cambria"/>
              </a:rPr>
              <a:t>Instead</a:t>
            </a:r>
            <a:r>
              <a:rPr dirty="0" spc="395" b="0">
                <a:latin typeface="Cambria"/>
                <a:cs typeface="Cambria"/>
              </a:rPr>
              <a:t> </a:t>
            </a:r>
            <a:r>
              <a:rPr dirty="0" spc="80" b="0">
                <a:latin typeface="Cambria"/>
                <a:cs typeface="Cambria"/>
              </a:rPr>
              <a:t>of</a:t>
            </a:r>
            <a:r>
              <a:rPr dirty="0" spc="395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just</a:t>
            </a:r>
            <a:r>
              <a:rPr dirty="0" spc="400" b="0">
                <a:latin typeface="Cambria"/>
                <a:cs typeface="Cambria"/>
              </a:rPr>
              <a:t> </a:t>
            </a:r>
            <a:r>
              <a:rPr dirty="0" spc="60" b="0">
                <a:latin typeface="Cambria"/>
                <a:cs typeface="Cambria"/>
              </a:rPr>
              <a:t>looking</a:t>
            </a:r>
            <a:r>
              <a:rPr dirty="0" spc="395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at</a:t>
            </a:r>
            <a:r>
              <a:rPr dirty="0" spc="400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direct</a:t>
            </a:r>
            <a:r>
              <a:rPr dirty="0" spc="395" b="0">
                <a:latin typeface="Cambria"/>
                <a:cs typeface="Cambria"/>
              </a:rPr>
              <a:t> </a:t>
            </a:r>
            <a:r>
              <a:rPr dirty="0" spc="60" b="0">
                <a:latin typeface="Cambria"/>
                <a:cs typeface="Cambria"/>
              </a:rPr>
              <a:t>ratings,</a:t>
            </a:r>
            <a:r>
              <a:rPr dirty="0" spc="395" b="0">
                <a:latin typeface="Cambria"/>
                <a:cs typeface="Cambria"/>
              </a:rPr>
              <a:t> </a:t>
            </a:r>
            <a:r>
              <a:rPr dirty="0" spc="125" b="0">
                <a:latin typeface="Cambria"/>
                <a:cs typeface="Cambria"/>
              </a:rPr>
              <a:t>SVD</a:t>
            </a:r>
            <a:r>
              <a:rPr dirty="0" spc="400" b="0">
                <a:latin typeface="Cambria"/>
                <a:cs typeface="Cambria"/>
              </a:rPr>
              <a:t> </a:t>
            </a:r>
            <a:r>
              <a:rPr dirty="0" spc="50" b="0">
                <a:latin typeface="Cambria"/>
                <a:cs typeface="Cambria"/>
              </a:rPr>
              <a:t>breaks</a:t>
            </a:r>
            <a:r>
              <a:rPr dirty="0" spc="395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down</a:t>
            </a:r>
            <a:r>
              <a:rPr dirty="0" spc="400" b="0">
                <a:latin typeface="Cambria"/>
                <a:cs typeface="Cambria"/>
              </a:rPr>
              <a:t> </a:t>
            </a:r>
            <a:r>
              <a:rPr dirty="0" spc="90" b="0">
                <a:latin typeface="Cambria"/>
                <a:cs typeface="Cambria"/>
              </a:rPr>
              <a:t>the</a:t>
            </a:r>
            <a:r>
              <a:rPr dirty="0" spc="395" b="0">
                <a:latin typeface="Cambria"/>
                <a:cs typeface="Cambria"/>
              </a:rPr>
              <a:t> </a:t>
            </a:r>
            <a:r>
              <a:rPr dirty="0" spc="55" b="0">
                <a:latin typeface="Cambria"/>
                <a:cs typeface="Cambria"/>
              </a:rPr>
              <a:t>large</a:t>
            </a:r>
            <a:r>
              <a:rPr dirty="0" spc="400" b="0">
                <a:latin typeface="Cambria"/>
                <a:cs typeface="Cambria"/>
              </a:rPr>
              <a:t> </a:t>
            </a:r>
            <a:r>
              <a:rPr dirty="0" spc="100" b="0">
                <a:latin typeface="Cambria"/>
                <a:cs typeface="Cambria"/>
              </a:rPr>
              <a:t>user- </a:t>
            </a:r>
            <a:r>
              <a:rPr dirty="0" spc="60" b="0">
                <a:latin typeface="Cambria"/>
                <a:cs typeface="Cambria"/>
              </a:rPr>
              <a:t>movie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60" b="0">
                <a:latin typeface="Cambria"/>
                <a:cs typeface="Cambria"/>
              </a:rPr>
              <a:t>rating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60" b="0">
                <a:latin typeface="Cambria"/>
                <a:cs typeface="Cambria"/>
              </a:rPr>
              <a:t>matrix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65" b="0">
                <a:latin typeface="Cambria"/>
                <a:cs typeface="Cambria"/>
              </a:rPr>
              <a:t>into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55" b="0">
                <a:latin typeface="Cambria"/>
                <a:cs typeface="Cambria"/>
              </a:rPr>
              <a:t>smaller,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80" b="0">
                <a:latin typeface="Cambria"/>
                <a:cs typeface="Cambria"/>
              </a:rPr>
              <a:t>more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70" b="0">
                <a:latin typeface="Cambria"/>
                <a:cs typeface="Cambria"/>
              </a:rPr>
              <a:t>meaningful</a:t>
            </a:r>
            <a:r>
              <a:rPr dirty="0" spc="120" b="0">
                <a:latin typeface="Cambria"/>
                <a:cs typeface="Cambria"/>
              </a:rPr>
              <a:t>  </a:t>
            </a:r>
            <a:r>
              <a:rPr dirty="0" spc="60" b="0">
                <a:latin typeface="Cambria"/>
                <a:cs typeface="Cambria"/>
              </a:rPr>
              <a:t>parts.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60" b="0">
                <a:latin typeface="Cambria"/>
                <a:cs typeface="Cambria"/>
              </a:rPr>
              <a:t>This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65" b="0">
                <a:latin typeface="Cambria"/>
                <a:cs typeface="Cambria"/>
              </a:rPr>
              <a:t>makes</a:t>
            </a:r>
            <a:r>
              <a:rPr dirty="0" spc="114" b="0">
                <a:latin typeface="Cambria"/>
                <a:cs typeface="Cambria"/>
              </a:rPr>
              <a:t>  </a:t>
            </a:r>
            <a:r>
              <a:rPr dirty="0" spc="-25" b="0">
                <a:latin typeface="Cambria"/>
                <a:cs typeface="Cambria"/>
              </a:rPr>
              <a:t>it </a:t>
            </a:r>
            <a:r>
              <a:rPr dirty="0" spc="55" b="0">
                <a:latin typeface="Cambria"/>
                <a:cs typeface="Cambria"/>
              </a:rPr>
              <a:t>easier</a:t>
            </a:r>
            <a:r>
              <a:rPr dirty="0" spc="300" b="0">
                <a:latin typeface="Cambria"/>
                <a:cs typeface="Cambria"/>
              </a:rPr>
              <a:t> </a:t>
            </a:r>
            <a:r>
              <a:rPr dirty="0" spc="85" b="0">
                <a:latin typeface="Cambria"/>
                <a:cs typeface="Cambria"/>
              </a:rPr>
              <a:t>to</a:t>
            </a:r>
            <a:r>
              <a:rPr dirty="0" spc="300" b="0">
                <a:latin typeface="Cambria"/>
                <a:cs typeface="Cambria"/>
              </a:rPr>
              <a:t> </a:t>
            </a:r>
            <a:r>
              <a:rPr dirty="0" spc="55" b="0">
                <a:latin typeface="Cambria"/>
                <a:cs typeface="Cambria"/>
              </a:rPr>
              <a:t>find</a:t>
            </a:r>
            <a:r>
              <a:rPr dirty="0" spc="305" b="0">
                <a:latin typeface="Cambria"/>
                <a:cs typeface="Cambria"/>
              </a:rPr>
              <a:t> </a:t>
            </a:r>
            <a:r>
              <a:rPr dirty="0" spc="95" b="0">
                <a:latin typeface="Cambria"/>
                <a:cs typeface="Cambria"/>
              </a:rPr>
              <a:t>connections</a:t>
            </a:r>
            <a:r>
              <a:rPr dirty="0" spc="300" b="0">
                <a:latin typeface="Cambria"/>
                <a:cs typeface="Cambria"/>
              </a:rPr>
              <a:t> </a:t>
            </a:r>
            <a:r>
              <a:rPr dirty="0" spc="85" b="0">
                <a:latin typeface="Cambria"/>
                <a:cs typeface="Cambria"/>
              </a:rPr>
              <a:t>between</a:t>
            </a:r>
            <a:r>
              <a:rPr dirty="0" spc="300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users</a:t>
            </a:r>
            <a:r>
              <a:rPr dirty="0" spc="305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and</a:t>
            </a:r>
            <a:r>
              <a:rPr dirty="0" spc="300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movies,</a:t>
            </a:r>
            <a:r>
              <a:rPr dirty="0" spc="300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even</a:t>
            </a:r>
            <a:r>
              <a:rPr dirty="0" spc="305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if</a:t>
            </a:r>
            <a:r>
              <a:rPr dirty="0" spc="300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a</a:t>
            </a:r>
            <a:r>
              <a:rPr dirty="0" spc="300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user</a:t>
            </a:r>
            <a:r>
              <a:rPr dirty="0" spc="305" b="0">
                <a:latin typeface="Cambria"/>
                <a:cs typeface="Cambria"/>
              </a:rPr>
              <a:t> </a:t>
            </a:r>
            <a:r>
              <a:rPr dirty="0" spc="-10" b="0">
                <a:latin typeface="Cambria"/>
                <a:cs typeface="Cambria"/>
              </a:rPr>
              <a:t>hasn’t </a:t>
            </a:r>
            <a:r>
              <a:rPr dirty="0" spc="65" b="0">
                <a:latin typeface="Cambria"/>
                <a:cs typeface="Cambria"/>
              </a:rPr>
              <a:t>rated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many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50" b="0">
                <a:latin typeface="Cambria"/>
                <a:cs typeface="Cambria"/>
              </a:rPr>
              <a:t>films.</a:t>
            </a:r>
            <a:r>
              <a:rPr dirty="0" spc="170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By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using</a:t>
            </a:r>
            <a:r>
              <a:rPr dirty="0" spc="170" b="0">
                <a:latin typeface="Cambria"/>
                <a:cs typeface="Cambria"/>
              </a:rPr>
              <a:t> </a:t>
            </a:r>
            <a:r>
              <a:rPr dirty="0" spc="114" b="0">
                <a:latin typeface="Cambria"/>
                <a:cs typeface="Cambria"/>
              </a:rPr>
              <a:t>SVD,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90" b="0">
                <a:latin typeface="Cambria"/>
                <a:cs typeface="Cambria"/>
              </a:rPr>
              <a:t>the</a:t>
            </a:r>
            <a:r>
              <a:rPr dirty="0" spc="170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system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100" b="0">
                <a:latin typeface="Cambria"/>
                <a:cs typeface="Cambria"/>
              </a:rPr>
              <a:t>can</a:t>
            </a:r>
            <a:r>
              <a:rPr dirty="0" spc="170" b="0">
                <a:latin typeface="Cambria"/>
                <a:cs typeface="Cambria"/>
              </a:rPr>
              <a:t> </a:t>
            </a:r>
            <a:r>
              <a:rPr dirty="0" spc="80" b="0">
                <a:latin typeface="Cambria"/>
                <a:cs typeface="Cambria"/>
              </a:rPr>
              <a:t>guess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what</a:t>
            </a:r>
            <a:r>
              <a:rPr dirty="0" spc="170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kind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80" b="0">
                <a:latin typeface="Cambria"/>
                <a:cs typeface="Cambria"/>
              </a:rPr>
              <a:t>of</a:t>
            </a:r>
            <a:r>
              <a:rPr dirty="0" spc="170" b="0">
                <a:latin typeface="Cambria"/>
                <a:cs typeface="Cambria"/>
              </a:rPr>
              <a:t> </a:t>
            </a:r>
            <a:r>
              <a:rPr dirty="0" spc="60" b="0">
                <a:latin typeface="Cambria"/>
                <a:cs typeface="Cambria"/>
              </a:rPr>
              <a:t>movies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-50" b="0">
                <a:latin typeface="Cambria"/>
                <a:cs typeface="Cambria"/>
              </a:rPr>
              <a:t>a </a:t>
            </a:r>
            <a:r>
              <a:rPr dirty="0" spc="65" b="0">
                <a:latin typeface="Cambria"/>
                <a:cs typeface="Cambria"/>
              </a:rPr>
              <a:t>user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spc="80" b="0">
                <a:latin typeface="Cambria"/>
                <a:cs typeface="Cambria"/>
              </a:rPr>
              <a:t>might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like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based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spc="90" b="0">
                <a:latin typeface="Cambria"/>
                <a:cs typeface="Cambria"/>
              </a:rPr>
              <a:t>on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similar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users’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spc="95" b="0">
                <a:latin typeface="Cambria"/>
                <a:cs typeface="Cambria"/>
              </a:rPr>
              <a:t>choices</a:t>
            </a:r>
            <a:r>
              <a:rPr dirty="0" spc="215" b="0">
                <a:latin typeface="Cambria"/>
                <a:cs typeface="Cambria"/>
              </a:rPr>
              <a:t> </a:t>
            </a:r>
            <a:r>
              <a:rPr dirty="0" spc="55" b="0">
                <a:latin typeface="Cambria"/>
                <a:cs typeface="Cambria"/>
              </a:rPr>
              <a:t>or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spc="90" b="0">
                <a:latin typeface="Cambria"/>
                <a:cs typeface="Cambria"/>
              </a:rPr>
              <a:t>the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features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spc="80" b="0">
                <a:latin typeface="Cambria"/>
                <a:cs typeface="Cambria"/>
              </a:rPr>
              <a:t>of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spc="90" b="0">
                <a:latin typeface="Cambria"/>
                <a:cs typeface="Cambria"/>
              </a:rPr>
              <a:t>the</a:t>
            </a:r>
            <a:r>
              <a:rPr dirty="0" spc="210" b="0">
                <a:latin typeface="Cambria"/>
                <a:cs typeface="Cambria"/>
              </a:rPr>
              <a:t> </a:t>
            </a:r>
            <a:r>
              <a:rPr dirty="0" spc="50" b="0">
                <a:latin typeface="Cambria"/>
                <a:cs typeface="Cambria"/>
              </a:rPr>
              <a:t>movies </a:t>
            </a:r>
            <a:r>
              <a:rPr dirty="0" b="0">
                <a:latin typeface="Cambria"/>
                <a:cs typeface="Cambria"/>
              </a:rPr>
              <a:t>they’ve</a:t>
            </a:r>
            <a:r>
              <a:rPr dirty="0" spc="215" b="0">
                <a:latin typeface="Cambria"/>
                <a:cs typeface="Cambria"/>
              </a:rPr>
              <a:t>   </a:t>
            </a:r>
            <a:r>
              <a:rPr dirty="0" b="0">
                <a:latin typeface="Cambria"/>
                <a:cs typeface="Cambria"/>
              </a:rPr>
              <a:t>liked</a:t>
            </a:r>
            <a:r>
              <a:rPr dirty="0" spc="215" b="0">
                <a:latin typeface="Cambria"/>
                <a:cs typeface="Cambria"/>
              </a:rPr>
              <a:t>   </a:t>
            </a:r>
            <a:r>
              <a:rPr dirty="0" spc="75" b="0">
                <a:latin typeface="Cambria"/>
                <a:cs typeface="Cambria"/>
              </a:rPr>
              <a:t>before.</a:t>
            </a:r>
            <a:r>
              <a:rPr dirty="0" spc="215" b="0">
                <a:latin typeface="Cambria"/>
                <a:cs typeface="Cambria"/>
              </a:rPr>
              <a:t>   </a:t>
            </a:r>
            <a:r>
              <a:rPr dirty="0" spc="60" b="0">
                <a:latin typeface="Cambria"/>
                <a:cs typeface="Cambria"/>
              </a:rPr>
              <a:t>This</a:t>
            </a:r>
            <a:r>
              <a:rPr dirty="0" spc="215" b="0">
                <a:latin typeface="Cambria"/>
                <a:cs typeface="Cambria"/>
              </a:rPr>
              <a:t>   </a:t>
            </a:r>
            <a:r>
              <a:rPr dirty="0" b="0">
                <a:latin typeface="Cambria"/>
                <a:cs typeface="Cambria"/>
              </a:rPr>
              <a:t>allows</a:t>
            </a:r>
            <a:r>
              <a:rPr dirty="0" spc="215" b="0">
                <a:latin typeface="Cambria"/>
                <a:cs typeface="Cambria"/>
              </a:rPr>
              <a:t>   </a:t>
            </a:r>
            <a:r>
              <a:rPr dirty="0" spc="70" b="0">
                <a:latin typeface="Cambria"/>
                <a:cs typeface="Cambria"/>
              </a:rPr>
              <a:t>us</a:t>
            </a:r>
            <a:r>
              <a:rPr dirty="0" spc="215" b="0">
                <a:latin typeface="Cambria"/>
                <a:cs typeface="Cambria"/>
              </a:rPr>
              <a:t>   </a:t>
            </a:r>
            <a:r>
              <a:rPr dirty="0" spc="85" b="0">
                <a:latin typeface="Cambria"/>
                <a:cs typeface="Cambria"/>
              </a:rPr>
              <a:t>to</a:t>
            </a:r>
            <a:r>
              <a:rPr dirty="0" spc="215" b="0">
                <a:latin typeface="Cambria"/>
                <a:cs typeface="Cambria"/>
              </a:rPr>
              <a:t>   </a:t>
            </a:r>
            <a:r>
              <a:rPr dirty="0" spc="70" b="0">
                <a:latin typeface="Cambria"/>
                <a:cs typeface="Cambria"/>
              </a:rPr>
              <a:t>make</a:t>
            </a:r>
            <a:r>
              <a:rPr dirty="0" spc="215" b="0">
                <a:latin typeface="Cambria"/>
                <a:cs typeface="Cambria"/>
              </a:rPr>
              <a:t>   </a:t>
            </a:r>
            <a:r>
              <a:rPr dirty="0" spc="70" b="0">
                <a:latin typeface="Cambria"/>
                <a:cs typeface="Cambria"/>
              </a:rPr>
              <a:t>smart,</a:t>
            </a:r>
            <a:r>
              <a:rPr dirty="0" spc="215" b="0">
                <a:latin typeface="Cambria"/>
                <a:cs typeface="Cambria"/>
              </a:rPr>
              <a:t>   </a:t>
            </a:r>
            <a:r>
              <a:rPr dirty="0" spc="55" b="0">
                <a:latin typeface="Cambria"/>
                <a:cs typeface="Cambria"/>
              </a:rPr>
              <a:t>personalized </a:t>
            </a:r>
            <a:r>
              <a:rPr dirty="0" spc="80" b="0">
                <a:latin typeface="Cambria"/>
                <a:cs typeface="Cambria"/>
              </a:rPr>
              <a:t>recommendations</a:t>
            </a:r>
            <a:r>
              <a:rPr dirty="0" spc="450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that</a:t>
            </a:r>
            <a:r>
              <a:rPr dirty="0" spc="450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feel</a:t>
            </a:r>
            <a:r>
              <a:rPr dirty="0" spc="450" b="0">
                <a:latin typeface="Cambria"/>
                <a:cs typeface="Cambria"/>
              </a:rPr>
              <a:t> </a:t>
            </a:r>
            <a:r>
              <a:rPr dirty="0" spc="80" b="0">
                <a:latin typeface="Cambria"/>
                <a:cs typeface="Cambria"/>
              </a:rPr>
              <a:t>more</a:t>
            </a:r>
            <a:r>
              <a:rPr dirty="0" spc="450" b="0">
                <a:latin typeface="Cambria"/>
                <a:cs typeface="Cambria"/>
              </a:rPr>
              <a:t> </a:t>
            </a:r>
            <a:r>
              <a:rPr dirty="0" spc="55" b="0">
                <a:latin typeface="Cambria"/>
                <a:cs typeface="Cambria"/>
              </a:rPr>
              <a:t>relevant</a:t>
            </a:r>
            <a:r>
              <a:rPr dirty="0" spc="450" b="0">
                <a:latin typeface="Cambria"/>
                <a:cs typeface="Cambria"/>
              </a:rPr>
              <a:t> </a:t>
            </a:r>
            <a:r>
              <a:rPr dirty="0" spc="85" b="0">
                <a:latin typeface="Cambria"/>
                <a:cs typeface="Cambria"/>
              </a:rPr>
              <a:t>to</a:t>
            </a:r>
            <a:r>
              <a:rPr dirty="0" spc="450" b="0">
                <a:latin typeface="Cambria"/>
                <a:cs typeface="Cambria"/>
              </a:rPr>
              <a:t> </a:t>
            </a:r>
            <a:r>
              <a:rPr dirty="0" spc="100" b="0">
                <a:latin typeface="Cambria"/>
                <a:cs typeface="Cambria"/>
              </a:rPr>
              <a:t>each</a:t>
            </a:r>
            <a:r>
              <a:rPr dirty="0" spc="455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person.</a:t>
            </a:r>
            <a:r>
              <a:rPr dirty="0" spc="450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It</a:t>
            </a:r>
            <a:r>
              <a:rPr dirty="0" spc="450" b="0">
                <a:latin typeface="Cambria"/>
                <a:cs typeface="Cambria"/>
              </a:rPr>
              <a:t> </a:t>
            </a:r>
            <a:r>
              <a:rPr dirty="0" spc="50" b="0">
                <a:latin typeface="Cambria"/>
                <a:cs typeface="Cambria"/>
              </a:rPr>
              <a:t>also</a:t>
            </a:r>
            <a:r>
              <a:rPr dirty="0" spc="450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reduces </a:t>
            </a:r>
            <a:r>
              <a:rPr dirty="0" spc="90" b="0">
                <a:latin typeface="Cambria"/>
                <a:cs typeface="Cambria"/>
              </a:rPr>
              <a:t>the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85" b="0">
                <a:latin typeface="Cambria"/>
                <a:cs typeface="Cambria"/>
              </a:rPr>
              <a:t>amount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80" b="0">
                <a:latin typeface="Cambria"/>
                <a:cs typeface="Cambria"/>
              </a:rPr>
              <a:t>of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60" b="0">
                <a:latin typeface="Cambria"/>
                <a:cs typeface="Cambria"/>
              </a:rPr>
              <a:t>data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90" b="0">
                <a:latin typeface="Cambria"/>
                <a:cs typeface="Cambria"/>
              </a:rPr>
              <a:t>the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system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85" b="0">
                <a:latin typeface="Cambria"/>
                <a:cs typeface="Cambria"/>
              </a:rPr>
              <a:t>needs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85" b="0">
                <a:latin typeface="Cambria"/>
                <a:cs typeface="Cambria"/>
              </a:rPr>
              <a:t>to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85" b="0">
                <a:latin typeface="Cambria"/>
                <a:cs typeface="Cambria"/>
              </a:rPr>
              <a:t>process,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which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55" b="0">
                <a:latin typeface="Cambria"/>
                <a:cs typeface="Cambria"/>
              </a:rPr>
              <a:t>improves</a:t>
            </a:r>
            <a:r>
              <a:rPr dirty="0" spc="165" b="0">
                <a:latin typeface="Cambria"/>
                <a:cs typeface="Cambria"/>
              </a:rPr>
              <a:t> </a:t>
            </a:r>
            <a:r>
              <a:rPr dirty="0" spc="80" b="0">
                <a:latin typeface="Cambria"/>
                <a:cs typeface="Cambria"/>
              </a:rPr>
              <a:t>speed</a:t>
            </a:r>
            <a:r>
              <a:rPr dirty="0" spc="160" b="0">
                <a:latin typeface="Cambria"/>
                <a:cs typeface="Cambria"/>
              </a:rPr>
              <a:t> </a:t>
            </a:r>
            <a:r>
              <a:rPr dirty="0" spc="45" b="0">
                <a:latin typeface="Cambria"/>
                <a:cs typeface="Cambria"/>
              </a:rPr>
              <a:t>and </a:t>
            </a:r>
            <a:r>
              <a:rPr dirty="0" spc="80" b="0">
                <a:latin typeface="Cambria"/>
                <a:cs typeface="Cambria"/>
              </a:rPr>
              <a:t>performance.</a:t>
            </a:r>
            <a:r>
              <a:rPr dirty="0" spc="335" b="0">
                <a:latin typeface="Cambria"/>
                <a:cs typeface="Cambria"/>
              </a:rPr>
              <a:t>  </a:t>
            </a:r>
            <a:r>
              <a:rPr dirty="0" spc="65" b="0">
                <a:latin typeface="Cambria"/>
                <a:cs typeface="Cambria"/>
              </a:rPr>
              <a:t>Overall,</a:t>
            </a:r>
            <a:r>
              <a:rPr dirty="0" spc="340" b="0">
                <a:latin typeface="Cambria"/>
                <a:cs typeface="Cambria"/>
              </a:rPr>
              <a:t>  </a:t>
            </a:r>
            <a:r>
              <a:rPr dirty="0" spc="125" b="0">
                <a:latin typeface="Cambria"/>
                <a:cs typeface="Cambria"/>
              </a:rPr>
              <a:t>SVD</a:t>
            </a:r>
            <a:r>
              <a:rPr dirty="0" spc="340" b="0">
                <a:latin typeface="Cambria"/>
                <a:cs typeface="Cambria"/>
              </a:rPr>
              <a:t>  </a:t>
            </a:r>
            <a:r>
              <a:rPr dirty="0" spc="65" b="0">
                <a:latin typeface="Cambria"/>
                <a:cs typeface="Cambria"/>
              </a:rPr>
              <a:t>helps</a:t>
            </a:r>
            <a:r>
              <a:rPr dirty="0" spc="340" b="0">
                <a:latin typeface="Cambria"/>
                <a:cs typeface="Cambria"/>
              </a:rPr>
              <a:t>  </a:t>
            </a:r>
            <a:r>
              <a:rPr dirty="0" spc="85" b="0">
                <a:latin typeface="Cambria"/>
                <a:cs typeface="Cambria"/>
              </a:rPr>
              <a:t>create</a:t>
            </a:r>
            <a:r>
              <a:rPr dirty="0" spc="340" b="0">
                <a:latin typeface="Cambria"/>
                <a:cs typeface="Cambria"/>
              </a:rPr>
              <a:t>  </a:t>
            </a:r>
            <a:r>
              <a:rPr dirty="0" b="0">
                <a:latin typeface="Cambria"/>
                <a:cs typeface="Cambria"/>
              </a:rPr>
              <a:t>a</a:t>
            </a:r>
            <a:r>
              <a:rPr dirty="0" spc="340" b="0">
                <a:latin typeface="Cambria"/>
                <a:cs typeface="Cambria"/>
              </a:rPr>
              <a:t>  </a:t>
            </a:r>
            <a:r>
              <a:rPr dirty="0" spc="80" b="0">
                <a:latin typeface="Cambria"/>
                <a:cs typeface="Cambria"/>
              </a:rPr>
              <a:t>smoother,</a:t>
            </a:r>
            <a:r>
              <a:rPr dirty="0" spc="340" b="0">
                <a:latin typeface="Cambria"/>
                <a:cs typeface="Cambria"/>
              </a:rPr>
              <a:t>  </a:t>
            </a:r>
            <a:r>
              <a:rPr dirty="0" spc="80" b="0">
                <a:latin typeface="Cambria"/>
                <a:cs typeface="Cambria"/>
              </a:rPr>
              <a:t>more</a:t>
            </a:r>
            <a:r>
              <a:rPr dirty="0" spc="340" b="0">
                <a:latin typeface="Cambria"/>
                <a:cs typeface="Cambria"/>
              </a:rPr>
              <a:t>  </a:t>
            </a:r>
            <a:r>
              <a:rPr dirty="0" spc="35" b="0">
                <a:latin typeface="Cambria"/>
                <a:cs typeface="Cambria"/>
              </a:rPr>
              <a:t>enjoyable </a:t>
            </a:r>
            <a:r>
              <a:rPr dirty="0" spc="85" b="0">
                <a:latin typeface="Cambria"/>
                <a:cs typeface="Cambria"/>
              </a:rPr>
              <a:t>experience</a:t>
            </a:r>
            <a:r>
              <a:rPr dirty="0" spc="320" b="0">
                <a:latin typeface="Cambria"/>
                <a:cs typeface="Cambria"/>
              </a:rPr>
              <a:t> </a:t>
            </a:r>
            <a:r>
              <a:rPr dirty="0" spc="60" b="0">
                <a:latin typeface="Cambria"/>
                <a:cs typeface="Cambria"/>
              </a:rPr>
              <a:t>for</a:t>
            </a:r>
            <a:r>
              <a:rPr dirty="0" spc="320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users</a:t>
            </a:r>
            <a:r>
              <a:rPr dirty="0" spc="325" b="0">
                <a:latin typeface="Cambria"/>
                <a:cs typeface="Cambria"/>
              </a:rPr>
              <a:t> </a:t>
            </a:r>
            <a:r>
              <a:rPr dirty="0" spc="50" b="0">
                <a:latin typeface="Cambria"/>
                <a:cs typeface="Cambria"/>
              </a:rPr>
              <a:t>by</a:t>
            </a:r>
            <a:r>
              <a:rPr dirty="0" spc="320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showing</a:t>
            </a:r>
            <a:r>
              <a:rPr dirty="0" spc="325" b="0">
                <a:latin typeface="Cambria"/>
                <a:cs typeface="Cambria"/>
              </a:rPr>
              <a:t> </a:t>
            </a:r>
            <a:r>
              <a:rPr dirty="0" spc="95" b="0">
                <a:latin typeface="Cambria"/>
                <a:cs typeface="Cambria"/>
              </a:rPr>
              <a:t>them</a:t>
            </a:r>
            <a:r>
              <a:rPr dirty="0" spc="320" b="0">
                <a:latin typeface="Cambria"/>
                <a:cs typeface="Cambria"/>
              </a:rPr>
              <a:t> </a:t>
            </a:r>
            <a:r>
              <a:rPr dirty="0" spc="60" b="0">
                <a:latin typeface="Cambria"/>
                <a:cs typeface="Cambria"/>
              </a:rPr>
              <a:t>movies</a:t>
            </a:r>
            <a:r>
              <a:rPr dirty="0" spc="320" b="0">
                <a:latin typeface="Cambria"/>
                <a:cs typeface="Cambria"/>
              </a:rPr>
              <a:t> </a:t>
            </a:r>
            <a:r>
              <a:rPr dirty="0" spc="45" b="0">
                <a:latin typeface="Cambria"/>
                <a:cs typeface="Cambria"/>
              </a:rPr>
              <a:t>they’re</a:t>
            </a:r>
            <a:r>
              <a:rPr dirty="0" spc="325" b="0">
                <a:latin typeface="Cambria"/>
                <a:cs typeface="Cambria"/>
              </a:rPr>
              <a:t> </a:t>
            </a:r>
            <a:r>
              <a:rPr dirty="0" spc="80" b="0">
                <a:latin typeface="Cambria"/>
                <a:cs typeface="Cambria"/>
              </a:rPr>
              <a:t>more</a:t>
            </a:r>
            <a:r>
              <a:rPr dirty="0" spc="320" b="0">
                <a:latin typeface="Cambria"/>
                <a:cs typeface="Cambria"/>
              </a:rPr>
              <a:t> </a:t>
            </a:r>
            <a:r>
              <a:rPr dirty="0" b="0">
                <a:latin typeface="Cambria"/>
                <a:cs typeface="Cambria"/>
              </a:rPr>
              <a:t>likely</a:t>
            </a:r>
            <a:r>
              <a:rPr dirty="0" spc="325" b="0">
                <a:latin typeface="Cambria"/>
                <a:cs typeface="Cambria"/>
              </a:rPr>
              <a:t> </a:t>
            </a:r>
            <a:r>
              <a:rPr dirty="0" spc="85" b="0">
                <a:latin typeface="Cambria"/>
                <a:cs typeface="Cambria"/>
              </a:rPr>
              <a:t>to</a:t>
            </a:r>
            <a:r>
              <a:rPr dirty="0" spc="320" b="0">
                <a:latin typeface="Cambria"/>
                <a:cs typeface="Cambria"/>
              </a:rPr>
              <a:t> </a:t>
            </a:r>
            <a:r>
              <a:rPr dirty="0" spc="40" b="0">
                <a:latin typeface="Cambria"/>
                <a:cs typeface="Cambria"/>
              </a:rPr>
              <a:t>enjoy, </a:t>
            </a:r>
            <a:r>
              <a:rPr dirty="0" spc="50" b="0">
                <a:latin typeface="Cambria"/>
                <a:cs typeface="Cambria"/>
              </a:rPr>
              <a:t>saving</a:t>
            </a:r>
            <a:r>
              <a:rPr dirty="0" spc="85" b="0">
                <a:latin typeface="Cambria"/>
                <a:cs typeface="Cambria"/>
              </a:rPr>
              <a:t> </a:t>
            </a:r>
            <a:r>
              <a:rPr dirty="0" spc="95" b="0">
                <a:latin typeface="Cambria"/>
                <a:cs typeface="Cambria"/>
              </a:rPr>
              <a:t>them</a:t>
            </a:r>
            <a:r>
              <a:rPr dirty="0" spc="90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time</a:t>
            </a:r>
            <a:r>
              <a:rPr dirty="0" spc="90" b="0">
                <a:latin typeface="Cambria"/>
                <a:cs typeface="Cambria"/>
              </a:rPr>
              <a:t> </a:t>
            </a:r>
            <a:r>
              <a:rPr dirty="0" spc="70" b="0">
                <a:latin typeface="Cambria"/>
                <a:cs typeface="Cambria"/>
              </a:rPr>
              <a:t>and</a:t>
            </a:r>
            <a:r>
              <a:rPr dirty="0" spc="90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helping</a:t>
            </a:r>
            <a:r>
              <a:rPr dirty="0" spc="90" b="0">
                <a:latin typeface="Cambria"/>
                <a:cs typeface="Cambria"/>
              </a:rPr>
              <a:t> </a:t>
            </a:r>
            <a:r>
              <a:rPr dirty="0" spc="95" b="0">
                <a:latin typeface="Cambria"/>
                <a:cs typeface="Cambria"/>
              </a:rPr>
              <a:t>them</a:t>
            </a:r>
            <a:r>
              <a:rPr dirty="0" spc="90" b="0">
                <a:latin typeface="Cambria"/>
                <a:cs typeface="Cambria"/>
              </a:rPr>
              <a:t> </a:t>
            </a:r>
            <a:r>
              <a:rPr dirty="0" spc="65" b="0">
                <a:latin typeface="Cambria"/>
                <a:cs typeface="Cambria"/>
              </a:rPr>
              <a:t>discover</a:t>
            </a:r>
            <a:r>
              <a:rPr dirty="0" spc="90" b="0">
                <a:latin typeface="Cambria"/>
                <a:cs typeface="Cambria"/>
              </a:rPr>
              <a:t> </a:t>
            </a:r>
            <a:r>
              <a:rPr dirty="0" spc="75" b="0">
                <a:latin typeface="Cambria"/>
                <a:cs typeface="Cambria"/>
              </a:rPr>
              <a:t>new</a:t>
            </a:r>
            <a:r>
              <a:rPr dirty="0" spc="90" b="0">
                <a:latin typeface="Cambria"/>
                <a:cs typeface="Cambria"/>
              </a:rPr>
              <a:t> </a:t>
            </a:r>
            <a:r>
              <a:rPr dirty="0" spc="45" b="0">
                <a:latin typeface="Cambria"/>
                <a:cs typeface="Cambria"/>
              </a:rPr>
              <a:t>favorites.</a:t>
            </a:r>
          </a:p>
        </p:txBody>
      </p:sp>
      <p:sp>
        <p:nvSpPr>
          <p:cNvPr id="6" name="object 6" descr=""/>
          <p:cNvSpPr txBox="1"/>
          <p:nvPr/>
        </p:nvSpPr>
        <p:spPr>
          <a:xfrm>
            <a:off x="16695322" y="511965"/>
            <a:ext cx="1063625" cy="231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">
                <a:solidFill>
                  <a:srgbClr val="FFFFFF"/>
                </a:solidFill>
                <a:latin typeface="Cambria"/>
                <a:cs typeface="Cambria"/>
              </a:rPr>
              <a:t>25</a:t>
            </a:r>
            <a:r>
              <a:rPr dirty="0" sz="1350" spc="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350">
                <a:solidFill>
                  <a:srgbClr val="FFFFFF"/>
                </a:solidFill>
                <a:latin typeface="Cambria"/>
                <a:cs typeface="Cambria"/>
              </a:rPr>
              <a:t>April</a:t>
            </a:r>
            <a:r>
              <a:rPr dirty="0" sz="1350" spc="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350" spc="-20">
                <a:solidFill>
                  <a:srgbClr val="FFFFFF"/>
                </a:solidFill>
                <a:latin typeface="Cambria"/>
                <a:cs typeface="Cambria"/>
              </a:rPr>
              <a:t>2025</a:t>
            </a:r>
            <a:endParaRPr sz="13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646175" y="2100072"/>
            <a:ext cx="17078325" cy="8187055"/>
            <a:chOff x="646175" y="2100072"/>
            <a:chExt cx="17078325" cy="8187055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6175" y="2100072"/>
              <a:ext cx="17078324" cy="7658099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754348" y="3892505"/>
              <a:ext cx="4800599" cy="5219700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45190" y="3898506"/>
              <a:ext cx="4800600" cy="5219700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5912" y="3898506"/>
              <a:ext cx="4810124" cy="5238750"/>
            </a:xfrm>
            <a:prstGeom prst="rect">
              <a:avLst/>
            </a:prstGeom>
          </p:spPr>
        </p:pic>
        <p:sp>
          <p:nvSpPr>
            <p:cNvPr id="7" name="object 7" descr=""/>
            <p:cNvSpPr/>
            <p:nvPr/>
          </p:nvSpPr>
          <p:spPr>
            <a:xfrm>
              <a:off x="4204318" y="8989618"/>
              <a:ext cx="3507104" cy="1297940"/>
            </a:xfrm>
            <a:custGeom>
              <a:avLst/>
              <a:gdLst/>
              <a:ahLst/>
              <a:cxnLst/>
              <a:rect l="l" t="t" r="r" b="b"/>
              <a:pathLst>
                <a:path w="3507104" h="1297940">
                  <a:moveTo>
                    <a:pt x="3506850" y="1297431"/>
                  </a:moveTo>
                  <a:lnTo>
                    <a:pt x="0" y="1297431"/>
                  </a:lnTo>
                  <a:lnTo>
                    <a:pt x="6405" y="1276905"/>
                  </a:lnTo>
                  <a:lnTo>
                    <a:pt x="19931" y="1236138"/>
                  </a:lnTo>
                  <a:lnTo>
                    <a:pt x="34790" y="1194779"/>
                  </a:lnTo>
                  <a:lnTo>
                    <a:pt x="50982" y="1152782"/>
                  </a:lnTo>
                  <a:lnTo>
                    <a:pt x="68149" y="1111233"/>
                  </a:lnTo>
                  <a:lnTo>
                    <a:pt x="86385" y="1070086"/>
                  </a:lnTo>
                  <a:lnTo>
                    <a:pt x="105644" y="1029360"/>
                  </a:lnTo>
                  <a:lnTo>
                    <a:pt x="125924" y="989200"/>
                  </a:lnTo>
                  <a:lnTo>
                    <a:pt x="147080" y="949501"/>
                  </a:lnTo>
                  <a:lnTo>
                    <a:pt x="169284" y="910310"/>
                  </a:lnTo>
                  <a:lnTo>
                    <a:pt x="192374" y="871660"/>
                  </a:lnTo>
                  <a:lnTo>
                    <a:pt x="216441" y="833647"/>
                  </a:lnTo>
                  <a:lnTo>
                    <a:pt x="241450" y="796234"/>
                  </a:lnTo>
                  <a:lnTo>
                    <a:pt x="267358" y="759467"/>
                  </a:lnTo>
                  <a:lnTo>
                    <a:pt x="294157" y="723347"/>
                  </a:lnTo>
                  <a:lnTo>
                    <a:pt x="321857" y="687828"/>
                  </a:lnTo>
                  <a:lnTo>
                    <a:pt x="350426" y="652970"/>
                  </a:lnTo>
                  <a:lnTo>
                    <a:pt x="379815" y="618870"/>
                  </a:lnTo>
                  <a:lnTo>
                    <a:pt x="410083" y="585533"/>
                  </a:lnTo>
                  <a:lnTo>
                    <a:pt x="441134" y="552958"/>
                  </a:lnTo>
                  <a:lnTo>
                    <a:pt x="472947" y="521144"/>
                  </a:lnTo>
                  <a:lnTo>
                    <a:pt x="505523" y="490093"/>
                  </a:lnTo>
                  <a:lnTo>
                    <a:pt x="538861" y="459825"/>
                  </a:lnTo>
                  <a:lnTo>
                    <a:pt x="572960" y="430436"/>
                  </a:lnTo>
                  <a:lnTo>
                    <a:pt x="607817" y="401881"/>
                  </a:lnTo>
                  <a:lnTo>
                    <a:pt x="643338" y="374207"/>
                  </a:lnTo>
                  <a:lnTo>
                    <a:pt x="679386" y="347368"/>
                  </a:lnTo>
                  <a:lnTo>
                    <a:pt x="716153" y="321460"/>
                  </a:lnTo>
                  <a:lnTo>
                    <a:pt x="753637" y="296485"/>
                  </a:lnTo>
                  <a:lnTo>
                    <a:pt x="791650" y="272395"/>
                  </a:lnTo>
                  <a:lnTo>
                    <a:pt x="830300" y="249322"/>
                  </a:lnTo>
                  <a:lnTo>
                    <a:pt x="869491" y="227173"/>
                  </a:lnTo>
                  <a:lnTo>
                    <a:pt x="909035" y="205934"/>
                  </a:lnTo>
                  <a:lnTo>
                    <a:pt x="949296" y="185654"/>
                  </a:lnTo>
                  <a:lnTo>
                    <a:pt x="990076" y="166395"/>
                  </a:lnTo>
                  <a:lnTo>
                    <a:pt x="1031224" y="148159"/>
                  </a:lnTo>
                  <a:lnTo>
                    <a:pt x="1072711" y="130992"/>
                  </a:lnTo>
                  <a:lnTo>
                    <a:pt x="1114576" y="114799"/>
                  </a:lnTo>
                  <a:lnTo>
                    <a:pt x="1157154" y="99655"/>
                  </a:lnTo>
                  <a:lnTo>
                    <a:pt x="1199878" y="85558"/>
                  </a:lnTo>
                  <a:lnTo>
                    <a:pt x="1242751" y="72491"/>
                  </a:lnTo>
                  <a:lnTo>
                    <a:pt x="1286247" y="60453"/>
                  </a:lnTo>
                  <a:lnTo>
                    <a:pt x="1329937" y="49555"/>
                  </a:lnTo>
                  <a:lnTo>
                    <a:pt x="1373804" y="39701"/>
                  </a:lnTo>
                  <a:lnTo>
                    <a:pt x="1417976" y="30938"/>
                  </a:lnTo>
                  <a:lnTo>
                    <a:pt x="1462311" y="23266"/>
                  </a:lnTo>
                  <a:lnTo>
                    <a:pt x="1506739" y="16621"/>
                  </a:lnTo>
                  <a:lnTo>
                    <a:pt x="1551404" y="11096"/>
                  </a:lnTo>
                  <a:lnTo>
                    <a:pt x="1596189" y="6695"/>
                  </a:lnTo>
                  <a:lnTo>
                    <a:pt x="1641095" y="3369"/>
                  </a:lnTo>
                  <a:lnTo>
                    <a:pt x="1686051" y="1232"/>
                  </a:lnTo>
                  <a:lnTo>
                    <a:pt x="1731009" y="140"/>
                  </a:lnTo>
                  <a:lnTo>
                    <a:pt x="1753488" y="0"/>
                  </a:lnTo>
                  <a:lnTo>
                    <a:pt x="1775948" y="140"/>
                  </a:lnTo>
                  <a:lnTo>
                    <a:pt x="1820818" y="1232"/>
                  </a:lnTo>
                  <a:lnTo>
                    <a:pt x="1865755" y="3369"/>
                  </a:lnTo>
                  <a:lnTo>
                    <a:pt x="1910661" y="6695"/>
                  </a:lnTo>
                  <a:lnTo>
                    <a:pt x="1955428" y="11096"/>
                  </a:lnTo>
                  <a:lnTo>
                    <a:pt x="2000057" y="16621"/>
                  </a:lnTo>
                  <a:lnTo>
                    <a:pt x="2044610" y="23266"/>
                  </a:lnTo>
                  <a:lnTo>
                    <a:pt x="2088945" y="30938"/>
                  </a:lnTo>
                  <a:lnTo>
                    <a:pt x="2132992" y="39701"/>
                  </a:lnTo>
                  <a:lnTo>
                    <a:pt x="2176894" y="49555"/>
                  </a:lnTo>
                  <a:lnTo>
                    <a:pt x="2220537" y="60453"/>
                  </a:lnTo>
                  <a:lnTo>
                    <a:pt x="2263919" y="72491"/>
                  </a:lnTo>
                  <a:lnTo>
                    <a:pt x="2307212" y="85558"/>
                  </a:lnTo>
                  <a:lnTo>
                    <a:pt x="2349951" y="99655"/>
                  </a:lnTo>
                  <a:lnTo>
                    <a:pt x="2392080" y="114799"/>
                  </a:lnTo>
                  <a:lnTo>
                    <a:pt x="2434077" y="130992"/>
                  </a:lnTo>
                  <a:lnTo>
                    <a:pt x="2475626" y="148159"/>
                  </a:lnTo>
                  <a:lnTo>
                    <a:pt x="2516774" y="166395"/>
                  </a:lnTo>
                  <a:lnTo>
                    <a:pt x="2557500" y="185654"/>
                  </a:lnTo>
                  <a:lnTo>
                    <a:pt x="2597659" y="205934"/>
                  </a:lnTo>
                  <a:lnTo>
                    <a:pt x="2637508" y="227173"/>
                  </a:lnTo>
                  <a:lnTo>
                    <a:pt x="2676598" y="249322"/>
                  </a:lnTo>
                  <a:lnTo>
                    <a:pt x="2715218" y="272395"/>
                  </a:lnTo>
                  <a:lnTo>
                    <a:pt x="2753266" y="296485"/>
                  </a:lnTo>
                  <a:lnTo>
                    <a:pt x="2790626" y="321460"/>
                  </a:lnTo>
                  <a:lnTo>
                    <a:pt x="2827392" y="347368"/>
                  </a:lnTo>
                  <a:lnTo>
                    <a:pt x="2863565" y="374207"/>
                  </a:lnTo>
                  <a:lnTo>
                    <a:pt x="2899050" y="401881"/>
                  </a:lnTo>
                  <a:lnTo>
                    <a:pt x="2933889" y="430436"/>
                  </a:lnTo>
                  <a:lnTo>
                    <a:pt x="2967989" y="459825"/>
                  </a:lnTo>
                  <a:lnTo>
                    <a:pt x="3001327" y="490093"/>
                  </a:lnTo>
                  <a:lnTo>
                    <a:pt x="3033902" y="521144"/>
                  </a:lnTo>
                  <a:lnTo>
                    <a:pt x="3065716" y="552958"/>
                  </a:lnTo>
                  <a:lnTo>
                    <a:pt x="3096767" y="585533"/>
                  </a:lnTo>
                  <a:lnTo>
                    <a:pt x="3127035" y="618870"/>
                  </a:lnTo>
                  <a:lnTo>
                    <a:pt x="3156424" y="652970"/>
                  </a:lnTo>
                  <a:lnTo>
                    <a:pt x="3184979" y="687828"/>
                  </a:lnTo>
                  <a:lnTo>
                    <a:pt x="3212653" y="723347"/>
                  </a:lnTo>
                  <a:lnTo>
                    <a:pt x="3239543" y="759467"/>
                  </a:lnTo>
                  <a:lnTo>
                    <a:pt x="3265448" y="796234"/>
                  </a:lnTo>
                  <a:lnTo>
                    <a:pt x="3290375" y="833647"/>
                  </a:lnTo>
                  <a:lnTo>
                    <a:pt x="3314465" y="871660"/>
                  </a:lnTo>
                  <a:lnTo>
                    <a:pt x="3337537" y="910310"/>
                  </a:lnTo>
                  <a:lnTo>
                    <a:pt x="3359687" y="949501"/>
                  </a:lnTo>
                  <a:lnTo>
                    <a:pt x="3381007" y="989200"/>
                  </a:lnTo>
                  <a:lnTo>
                    <a:pt x="3401232" y="1029360"/>
                  </a:lnTo>
                  <a:lnTo>
                    <a:pt x="3420465" y="1070086"/>
                  </a:lnTo>
                  <a:lnTo>
                    <a:pt x="3438701" y="1111233"/>
                  </a:lnTo>
                  <a:lnTo>
                    <a:pt x="3455868" y="1152782"/>
                  </a:lnTo>
                  <a:lnTo>
                    <a:pt x="3472060" y="1194779"/>
                  </a:lnTo>
                  <a:lnTo>
                    <a:pt x="3486919" y="1236138"/>
                  </a:lnTo>
                  <a:lnTo>
                    <a:pt x="3500445" y="1276905"/>
                  </a:lnTo>
                  <a:lnTo>
                    <a:pt x="3506850" y="1297431"/>
                  </a:lnTo>
                  <a:close/>
                </a:path>
              </a:pathLst>
            </a:custGeom>
            <a:solidFill>
              <a:srgbClr val="FF54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40038" y="1044737"/>
            <a:ext cx="5869305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247515" algn="l"/>
              </a:tabLst>
            </a:pPr>
            <a:r>
              <a:rPr dirty="0" sz="6000" spc="-35"/>
              <a:t>User-</a:t>
            </a:r>
            <a:r>
              <a:rPr dirty="0" sz="6000" spc="-10"/>
              <a:t>Based</a:t>
            </a:r>
            <a:r>
              <a:rPr dirty="0" sz="6000"/>
              <a:t>	</a:t>
            </a:r>
            <a:r>
              <a:rPr dirty="0" sz="6000" spc="-25"/>
              <a:t>KNN</a:t>
            </a:r>
            <a:endParaRPr sz="6000"/>
          </a:p>
        </p:txBody>
      </p:sp>
      <p:graphicFrame>
        <p:nvGraphicFramePr>
          <p:cNvPr id="9" name="object 9" descr=""/>
          <p:cNvGraphicFramePr>
            <a:graphicFrameLocks noGrp="1"/>
          </p:cNvGraphicFramePr>
          <p:nvPr/>
        </p:nvGraphicFramePr>
        <p:xfrm>
          <a:off x="1212719" y="2635948"/>
          <a:ext cx="13938250" cy="6686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417060"/>
                <a:gridCol w="5504815"/>
                <a:gridCol w="3939540"/>
              </a:tblGrid>
              <a:tr h="384175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40"/>
                        </a:spcBef>
                      </a:pPr>
                      <a:r>
                        <a:rPr dirty="0" sz="1950" spc="-10" b="1">
                          <a:latin typeface="Cambria"/>
                          <a:cs typeface="Cambria"/>
                        </a:rPr>
                        <a:t>Collaborative</a:t>
                      </a:r>
                      <a:endParaRPr sz="1950">
                        <a:latin typeface="Cambria"/>
                        <a:cs typeface="Cambria"/>
                      </a:endParaRPr>
                    </a:p>
                  </a:txBody>
                  <a:tcPr marL="0" marR="0" marB="0" marT="5080"/>
                </a:tc>
                <a:tc>
                  <a:txBody>
                    <a:bodyPr/>
                    <a:lstStyle/>
                    <a:p>
                      <a:pPr marL="1210310"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r>
                        <a:rPr dirty="0" sz="1950" spc="90" b="1">
                          <a:latin typeface="Cambria"/>
                          <a:cs typeface="Cambria"/>
                        </a:rPr>
                        <a:t>Item-</a:t>
                      </a:r>
                      <a:r>
                        <a:rPr dirty="0" sz="1950" b="1">
                          <a:latin typeface="Cambria"/>
                          <a:cs typeface="Cambria"/>
                        </a:rPr>
                        <a:t>Based</a:t>
                      </a:r>
                      <a:r>
                        <a:rPr dirty="0" sz="1950" spc="130" b="1"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950" spc="105" b="1">
                          <a:latin typeface="Cambria"/>
                          <a:cs typeface="Cambria"/>
                        </a:rPr>
                        <a:t>KNN</a:t>
                      </a:r>
                      <a:endParaRPr sz="1950">
                        <a:latin typeface="Cambria"/>
                        <a:cs typeface="Cambria"/>
                      </a:endParaRPr>
                    </a:p>
                  </a:txBody>
                  <a:tcPr marL="0" marR="0" marB="0" marT="3175"/>
                </a:tc>
                <a:tc>
                  <a:txBody>
                    <a:bodyPr/>
                    <a:lstStyle/>
                    <a:p>
                      <a:pPr marL="1295400"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r>
                        <a:rPr dirty="0" sz="1950" b="1">
                          <a:latin typeface="Cambria"/>
                          <a:cs typeface="Cambria"/>
                        </a:rPr>
                        <a:t>Surprise</a:t>
                      </a:r>
                      <a:r>
                        <a:rPr dirty="0" sz="1950" spc="425" b="1"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950" spc="-10" b="1">
                          <a:latin typeface="Cambria"/>
                          <a:cs typeface="Cambria"/>
                        </a:rPr>
                        <a:t>Library</a:t>
                      </a:r>
                      <a:endParaRPr sz="1950">
                        <a:latin typeface="Cambria"/>
                        <a:cs typeface="Cambria"/>
                      </a:endParaRPr>
                    </a:p>
                  </a:txBody>
                  <a:tcPr marL="0" marR="0" marB="0" marT="1270"/>
                </a:tc>
              </a:tr>
              <a:tr h="284480">
                <a:tc>
                  <a:txBody>
                    <a:bodyPr/>
                    <a:lstStyle/>
                    <a:p>
                      <a:pPr marL="31750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dirty="0" sz="1350" spc="1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Filtering</a:t>
                      </a:r>
                      <a:r>
                        <a:rPr dirty="0" sz="1350" spc="25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350" spc="1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for</a:t>
                      </a:r>
                      <a:r>
                        <a:rPr dirty="0" sz="1350" spc="254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350" spc="1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personal</a:t>
                      </a:r>
                      <a:r>
                        <a:rPr dirty="0" sz="1350" spc="254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350" spc="45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recommendations</a:t>
                      </a:r>
                      <a:endParaRPr sz="1350">
                        <a:latin typeface="Cambria"/>
                        <a:cs typeface="Cambria"/>
                      </a:endParaRPr>
                    </a:p>
                  </a:txBody>
                  <a:tcPr marL="0" marR="0" marB="0" marT="64769"/>
                </a:tc>
                <a:tc>
                  <a:txBody>
                    <a:bodyPr/>
                    <a:lstStyle/>
                    <a:p>
                      <a:pPr marL="1208405">
                        <a:lnSpc>
                          <a:spcPct val="100000"/>
                        </a:lnSpc>
                        <a:spcBef>
                          <a:spcPts val="520"/>
                        </a:spcBef>
                      </a:pPr>
                      <a:r>
                        <a:rPr dirty="0" sz="1350" spc="1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Improving</a:t>
                      </a:r>
                      <a:r>
                        <a:rPr dirty="0" sz="1350" spc="204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350" spc="6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recommendation</a:t>
                      </a:r>
                      <a:r>
                        <a:rPr dirty="0" sz="1350" spc="204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350" spc="5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accuracy</a:t>
                      </a:r>
                      <a:endParaRPr sz="1350">
                        <a:latin typeface="Cambria"/>
                        <a:cs typeface="Cambria"/>
                      </a:endParaRPr>
                    </a:p>
                  </a:txBody>
                  <a:tcPr marL="0" marR="0" marB="0" marT="66040"/>
                </a:tc>
                <a:tc>
                  <a:txBody>
                    <a:bodyPr/>
                    <a:lstStyle/>
                    <a:p>
                      <a:pPr marL="1294765">
                        <a:lnSpc>
                          <a:spcPct val="100000"/>
                        </a:lnSpc>
                        <a:spcBef>
                          <a:spcPts val="509"/>
                        </a:spcBef>
                      </a:pPr>
                      <a:r>
                        <a:rPr dirty="0" sz="1350" spc="6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Enhances</a:t>
                      </a:r>
                      <a:r>
                        <a:rPr dirty="0" sz="1350" spc="145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35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appeal</a:t>
                      </a:r>
                      <a:r>
                        <a:rPr dirty="0" sz="1350" spc="145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350" spc="50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and</a:t>
                      </a:r>
                      <a:r>
                        <a:rPr dirty="0" sz="1350" spc="145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 </a:t>
                      </a:r>
                      <a:r>
                        <a:rPr dirty="0" sz="1350" spc="35">
                          <a:solidFill>
                            <a:srgbClr val="464646"/>
                          </a:solidFill>
                          <a:latin typeface="Cambria"/>
                          <a:cs typeface="Cambria"/>
                        </a:rPr>
                        <a:t>advantages</a:t>
                      </a:r>
                      <a:endParaRPr sz="1350">
                        <a:latin typeface="Cambria"/>
                        <a:cs typeface="Cambria"/>
                      </a:endParaRPr>
                    </a:p>
                  </a:txBody>
                  <a:tcPr marL="0" marR="0" marB="0" marT="64769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646175" y="2100072"/>
            <a:ext cx="17078325" cy="8187055"/>
            <a:chOff x="646175" y="2100072"/>
            <a:chExt cx="17078325" cy="8187055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46175" y="2100072"/>
              <a:ext cx="17078324" cy="7658099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6754348" y="3892505"/>
              <a:ext cx="4800599" cy="5219700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45190" y="3898515"/>
              <a:ext cx="4800600" cy="5219700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2335912" y="3898515"/>
              <a:ext cx="4810124" cy="5238749"/>
            </a:xfrm>
            <a:prstGeom prst="rect">
              <a:avLst/>
            </a:prstGeom>
          </p:spPr>
        </p:pic>
        <p:sp>
          <p:nvSpPr>
            <p:cNvPr id="7" name="object 7" descr=""/>
            <p:cNvSpPr/>
            <p:nvPr/>
          </p:nvSpPr>
          <p:spPr>
            <a:xfrm>
              <a:off x="4204318" y="8989618"/>
              <a:ext cx="3507104" cy="1297940"/>
            </a:xfrm>
            <a:custGeom>
              <a:avLst/>
              <a:gdLst/>
              <a:ahLst/>
              <a:cxnLst/>
              <a:rect l="l" t="t" r="r" b="b"/>
              <a:pathLst>
                <a:path w="3507104" h="1297940">
                  <a:moveTo>
                    <a:pt x="3506850" y="1297431"/>
                  </a:moveTo>
                  <a:lnTo>
                    <a:pt x="0" y="1297431"/>
                  </a:lnTo>
                  <a:lnTo>
                    <a:pt x="6405" y="1276905"/>
                  </a:lnTo>
                  <a:lnTo>
                    <a:pt x="19931" y="1236138"/>
                  </a:lnTo>
                  <a:lnTo>
                    <a:pt x="34790" y="1194779"/>
                  </a:lnTo>
                  <a:lnTo>
                    <a:pt x="50982" y="1152782"/>
                  </a:lnTo>
                  <a:lnTo>
                    <a:pt x="68149" y="1111233"/>
                  </a:lnTo>
                  <a:lnTo>
                    <a:pt x="86385" y="1070086"/>
                  </a:lnTo>
                  <a:lnTo>
                    <a:pt x="105644" y="1029360"/>
                  </a:lnTo>
                  <a:lnTo>
                    <a:pt x="125924" y="989200"/>
                  </a:lnTo>
                  <a:lnTo>
                    <a:pt x="147080" y="949501"/>
                  </a:lnTo>
                  <a:lnTo>
                    <a:pt x="169284" y="910310"/>
                  </a:lnTo>
                  <a:lnTo>
                    <a:pt x="192374" y="871660"/>
                  </a:lnTo>
                  <a:lnTo>
                    <a:pt x="216441" y="833647"/>
                  </a:lnTo>
                  <a:lnTo>
                    <a:pt x="241450" y="796234"/>
                  </a:lnTo>
                  <a:lnTo>
                    <a:pt x="267358" y="759467"/>
                  </a:lnTo>
                  <a:lnTo>
                    <a:pt x="294157" y="723347"/>
                  </a:lnTo>
                  <a:lnTo>
                    <a:pt x="321857" y="687828"/>
                  </a:lnTo>
                  <a:lnTo>
                    <a:pt x="350426" y="652970"/>
                  </a:lnTo>
                  <a:lnTo>
                    <a:pt x="379815" y="618870"/>
                  </a:lnTo>
                  <a:lnTo>
                    <a:pt x="410083" y="585533"/>
                  </a:lnTo>
                  <a:lnTo>
                    <a:pt x="441134" y="552958"/>
                  </a:lnTo>
                  <a:lnTo>
                    <a:pt x="472947" y="521144"/>
                  </a:lnTo>
                  <a:lnTo>
                    <a:pt x="505523" y="490093"/>
                  </a:lnTo>
                  <a:lnTo>
                    <a:pt x="538861" y="459825"/>
                  </a:lnTo>
                  <a:lnTo>
                    <a:pt x="572960" y="430436"/>
                  </a:lnTo>
                  <a:lnTo>
                    <a:pt x="607817" y="401881"/>
                  </a:lnTo>
                  <a:lnTo>
                    <a:pt x="643338" y="374207"/>
                  </a:lnTo>
                  <a:lnTo>
                    <a:pt x="679386" y="347368"/>
                  </a:lnTo>
                  <a:lnTo>
                    <a:pt x="716153" y="321460"/>
                  </a:lnTo>
                  <a:lnTo>
                    <a:pt x="753637" y="296485"/>
                  </a:lnTo>
                  <a:lnTo>
                    <a:pt x="791650" y="272395"/>
                  </a:lnTo>
                  <a:lnTo>
                    <a:pt x="830300" y="249322"/>
                  </a:lnTo>
                  <a:lnTo>
                    <a:pt x="869491" y="227173"/>
                  </a:lnTo>
                  <a:lnTo>
                    <a:pt x="909035" y="205934"/>
                  </a:lnTo>
                  <a:lnTo>
                    <a:pt x="949296" y="185654"/>
                  </a:lnTo>
                  <a:lnTo>
                    <a:pt x="990076" y="166395"/>
                  </a:lnTo>
                  <a:lnTo>
                    <a:pt x="1031224" y="148159"/>
                  </a:lnTo>
                  <a:lnTo>
                    <a:pt x="1072711" y="130992"/>
                  </a:lnTo>
                  <a:lnTo>
                    <a:pt x="1114576" y="114799"/>
                  </a:lnTo>
                  <a:lnTo>
                    <a:pt x="1157154" y="99655"/>
                  </a:lnTo>
                  <a:lnTo>
                    <a:pt x="1199878" y="85558"/>
                  </a:lnTo>
                  <a:lnTo>
                    <a:pt x="1242751" y="72491"/>
                  </a:lnTo>
                  <a:lnTo>
                    <a:pt x="1286247" y="60453"/>
                  </a:lnTo>
                  <a:lnTo>
                    <a:pt x="1329937" y="49555"/>
                  </a:lnTo>
                  <a:lnTo>
                    <a:pt x="1373804" y="39701"/>
                  </a:lnTo>
                  <a:lnTo>
                    <a:pt x="1417976" y="30938"/>
                  </a:lnTo>
                  <a:lnTo>
                    <a:pt x="1462311" y="23266"/>
                  </a:lnTo>
                  <a:lnTo>
                    <a:pt x="1506739" y="16621"/>
                  </a:lnTo>
                  <a:lnTo>
                    <a:pt x="1551404" y="11096"/>
                  </a:lnTo>
                  <a:lnTo>
                    <a:pt x="1596189" y="6695"/>
                  </a:lnTo>
                  <a:lnTo>
                    <a:pt x="1641095" y="3369"/>
                  </a:lnTo>
                  <a:lnTo>
                    <a:pt x="1686051" y="1232"/>
                  </a:lnTo>
                  <a:lnTo>
                    <a:pt x="1731009" y="140"/>
                  </a:lnTo>
                  <a:lnTo>
                    <a:pt x="1753488" y="0"/>
                  </a:lnTo>
                  <a:lnTo>
                    <a:pt x="1775948" y="140"/>
                  </a:lnTo>
                  <a:lnTo>
                    <a:pt x="1820818" y="1232"/>
                  </a:lnTo>
                  <a:lnTo>
                    <a:pt x="1865755" y="3369"/>
                  </a:lnTo>
                  <a:lnTo>
                    <a:pt x="1910661" y="6695"/>
                  </a:lnTo>
                  <a:lnTo>
                    <a:pt x="1955428" y="11096"/>
                  </a:lnTo>
                  <a:lnTo>
                    <a:pt x="2000057" y="16621"/>
                  </a:lnTo>
                  <a:lnTo>
                    <a:pt x="2044610" y="23266"/>
                  </a:lnTo>
                  <a:lnTo>
                    <a:pt x="2088945" y="30938"/>
                  </a:lnTo>
                  <a:lnTo>
                    <a:pt x="2132992" y="39701"/>
                  </a:lnTo>
                  <a:lnTo>
                    <a:pt x="2176894" y="49555"/>
                  </a:lnTo>
                  <a:lnTo>
                    <a:pt x="2220537" y="60453"/>
                  </a:lnTo>
                  <a:lnTo>
                    <a:pt x="2263919" y="72491"/>
                  </a:lnTo>
                  <a:lnTo>
                    <a:pt x="2307212" y="85558"/>
                  </a:lnTo>
                  <a:lnTo>
                    <a:pt x="2349951" y="99655"/>
                  </a:lnTo>
                  <a:lnTo>
                    <a:pt x="2392080" y="114799"/>
                  </a:lnTo>
                  <a:lnTo>
                    <a:pt x="2434077" y="130992"/>
                  </a:lnTo>
                  <a:lnTo>
                    <a:pt x="2475626" y="148159"/>
                  </a:lnTo>
                  <a:lnTo>
                    <a:pt x="2516774" y="166395"/>
                  </a:lnTo>
                  <a:lnTo>
                    <a:pt x="2557500" y="185654"/>
                  </a:lnTo>
                  <a:lnTo>
                    <a:pt x="2597659" y="205934"/>
                  </a:lnTo>
                  <a:lnTo>
                    <a:pt x="2637508" y="227173"/>
                  </a:lnTo>
                  <a:lnTo>
                    <a:pt x="2676598" y="249322"/>
                  </a:lnTo>
                  <a:lnTo>
                    <a:pt x="2715218" y="272395"/>
                  </a:lnTo>
                  <a:lnTo>
                    <a:pt x="2753266" y="296485"/>
                  </a:lnTo>
                  <a:lnTo>
                    <a:pt x="2790626" y="321460"/>
                  </a:lnTo>
                  <a:lnTo>
                    <a:pt x="2827392" y="347368"/>
                  </a:lnTo>
                  <a:lnTo>
                    <a:pt x="2863565" y="374207"/>
                  </a:lnTo>
                  <a:lnTo>
                    <a:pt x="2899050" y="401881"/>
                  </a:lnTo>
                  <a:lnTo>
                    <a:pt x="2933889" y="430436"/>
                  </a:lnTo>
                  <a:lnTo>
                    <a:pt x="2967989" y="459825"/>
                  </a:lnTo>
                  <a:lnTo>
                    <a:pt x="3001327" y="490093"/>
                  </a:lnTo>
                  <a:lnTo>
                    <a:pt x="3033902" y="521144"/>
                  </a:lnTo>
                  <a:lnTo>
                    <a:pt x="3065716" y="552958"/>
                  </a:lnTo>
                  <a:lnTo>
                    <a:pt x="3096767" y="585533"/>
                  </a:lnTo>
                  <a:lnTo>
                    <a:pt x="3127035" y="618870"/>
                  </a:lnTo>
                  <a:lnTo>
                    <a:pt x="3156424" y="652970"/>
                  </a:lnTo>
                  <a:lnTo>
                    <a:pt x="3184979" y="687828"/>
                  </a:lnTo>
                  <a:lnTo>
                    <a:pt x="3212653" y="723347"/>
                  </a:lnTo>
                  <a:lnTo>
                    <a:pt x="3239543" y="759467"/>
                  </a:lnTo>
                  <a:lnTo>
                    <a:pt x="3265448" y="796234"/>
                  </a:lnTo>
                  <a:lnTo>
                    <a:pt x="3290375" y="833647"/>
                  </a:lnTo>
                  <a:lnTo>
                    <a:pt x="3314465" y="871660"/>
                  </a:lnTo>
                  <a:lnTo>
                    <a:pt x="3337537" y="910310"/>
                  </a:lnTo>
                  <a:lnTo>
                    <a:pt x="3359687" y="949501"/>
                  </a:lnTo>
                  <a:lnTo>
                    <a:pt x="3381007" y="989200"/>
                  </a:lnTo>
                  <a:lnTo>
                    <a:pt x="3401232" y="1029360"/>
                  </a:lnTo>
                  <a:lnTo>
                    <a:pt x="3420465" y="1070086"/>
                  </a:lnTo>
                  <a:lnTo>
                    <a:pt x="3438701" y="1111233"/>
                  </a:lnTo>
                  <a:lnTo>
                    <a:pt x="3455868" y="1152782"/>
                  </a:lnTo>
                  <a:lnTo>
                    <a:pt x="3472060" y="1194779"/>
                  </a:lnTo>
                  <a:lnTo>
                    <a:pt x="3486919" y="1236138"/>
                  </a:lnTo>
                  <a:lnTo>
                    <a:pt x="3500445" y="1276905"/>
                  </a:lnTo>
                  <a:lnTo>
                    <a:pt x="3506850" y="1297431"/>
                  </a:lnTo>
                  <a:close/>
                </a:path>
              </a:pathLst>
            </a:custGeom>
            <a:solidFill>
              <a:srgbClr val="FF5400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940038" y="1044737"/>
            <a:ext cx="5742305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4120515" algn="l"/>
              </a:tabLst>
            </a:pPr>
            <a:r>
              <a:rPr dirty="0" sz="6000"/>
              <a:t>Item-</a:t>
            </a:r>
            <a:r>
              <a:rPr dirty="0" sz="6000" spc="-10"/>
              <a:t>Based</a:t>
            </a:r>
            <a:r>
              <a:rPr dirty="0" sz="6000"/>
              <a:t>	</a:t>
            </a:r>
            <a:r>
              <a:rPr dirty="0" sz="6000" spc="-25"/>
              <a:t>KNN</a:t>
            </a:r>
            <a:endParaRPr sz="6000"/>
          </a:p>
        </p:txBody>
      </p:sp>
      <p:sp>
        <p:nvSpPr>
          <p:cNvPr id="9" name="object 9" descr=""/>
          <p:cNvSpPr txBox="1"/>
          <p:nvPr/>
        </p:nvSpPr>
        <p:spPr>
          <a:xfrm>
            <a:off x="1231769" y="2628620"/>
            <a:ext cx="4286250" cy="675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50" spc="-10" b="1">
                <a:latin typeface="Cambria"/>
                <a:cs typeface="Cambria"/>
              </a:rPr>
              <a:t>Collaborative</a:t>
            </a:r>
            <a:endParaRPr sz="195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1155"/>
              </a:spcBef>
            </a:pPr>
            <a:r>
              <a:rPr dirty="0" sz="1350" spc="50">
                <a:solidFill>
                  <a:srgbClr val="464646"/>
                </a:solidFill>
                <a:latin typeface="Cambria"/>
                <a:cs typeface="Cambria"/>
              </a:rPr>
              <a:t>Item</a:t>
            </a:r>
            <a:r>
              <a:rPr dirty="0" sz="1350" spc="15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>
                <a:solidFill>
                  <a:srgbClr val="464646"/>
                </a:solidFill>
                <a:latin typeface="Cambria"/>
                <a:cs typeface="Cambria"/>
              </a:rPr>
              <a:t>similarity</a:t>
            </a:r>
            <a:r>
              <a:rPr dirty="0" sz="1350" spc="14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50">
                <a:solidFill>
                  <a:srgbClr val="464646"/>
                </a:solidFill>
                <a:latin typeface="Cambria"/>
                <a:cs typeface="Cambria"/>
              </a:rPr>
              <a:t>used</a:t>
            </a:r>
            <a:r>
              <a:rPr dirty="0" sz="1350" spc="15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>
                <a:solidFill>
                  <a:srgbClr val="464646"/>
                </a:solidFill>
                <a:latin typeface="Cambria"/>
                <a:cs typeface="Cambria"/>
              </a:rPr>
              <a:t>for</a:t>
            </a:r>
            <a:r>
              <a:rPr dirty="0" sz="1350" spc="15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50">
                <a:solidFill>
                  <a:srgbClr val="464646"/>
                </a:solidFill>
                <a:latin typeface="Cambria"/>
                <a:cs typeface="Cambria"/>
              </a:rPr>
              <a:t>generating</a:t>
            </a:r>
            <a:r>
              <a:rPr dirty="0" sz="1350" spc="15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45">
                <a:solidFill>
                  <a:srgbClr val="464646"/>
                </a:solidFill>
                <a:latin typeface="Cambria"/>
                <a:cs typeface="Cambria"/>
              </a:rPr>
              <a:t>recommendations</a:t>
            </a:r>
            <a:endParaRPr sz="1350">
              <a:latin typeface="Cambria"/>
              <a:cs typeface="Cambria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6825945" y="2626429"/>
            <a:ext cx="4248150" cy="9372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3970">
              <a:lnSpc>
                <a:spcPct val="100000"/>
              </a:lnSpc>
              <a:spcBef>
                <a:spcPts val="100"/>
              </a:spcBef>
            </a:pPr>
            <a:r>
              <a:rPr dirty="0" sz="1950" b="1">
                <a:latin typeface="Cambria"/>
                <a:cs typeface="Cambria"/>
              </a:rPr>
              <a:t>Surprise</a:t>
            </a:r>
            <a:r>
              <a:rPr dirty="0" sz="1950" spc="425" b="1">
                <a:latin typeface="Cambria"/>
                <a:cs typeface="Cambria"/>
              </a:rPr>
              <a:t> </a:t>
            </a:r>
            <a:r>
              <a:rPr dirty="0" sz="1950" spc="-10" b="1">
                <a:latin typeface="Cambria"/>
                <a:cs typeface="Cambria"/>
              </a:rPr>
              <a:t>Library</a:t>
            </a:r>
            <a:endParaRPr sz="1950">
              <a:latin typeface="Cambria"/>
              <a:cs typeface="Cambria"/>
            </a:endParaRPr>
          </a:p>
          <a:p>
            <a:pPr marL="12700" marR="5080">
              <a:lnSpc>
                <a:spcPct val="129600"/>
              </a:lnSpc>
              <a:spcBef>
                <a:spcPts val="640"/>
              </a:spcBef>
            </a:pPr>
            <a:r>
              <a:rPr dirty="0" sz="1350" spc="45">
                <a:solidFill>
                  <a:srgbClr val="464646"/>
                </a:solidFill>
                <a:latin typeface="Cambria"/>
                <a:cs typeface="Cambria"/>
              </a:rPr>
              <a:t>Leverage</a:t>
            </a:r>
            <a:r>
              <a:rPr dirty="0" sz="1350" spc="14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85">
                <a:solidFill>
                  <a:srgbClr val="464646"/>
                </a:solidFill>
                <a:latin typeface="Cambria"/>
                <a:cs typeface="Cambria"/>
              </a:rPr>
              <a:t>SVD</a:t>
            </a:r>
            <a:r>
              <a:rPr dirty="0" sz="1350" spc="15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50">
                <a:solidFill>
                  <a:srgbClr val="464646"/>
                </a:solidFill>
                <a:latin typeface="Cambria"/>
                <a:cs typeface="Cambria"/>
              </a:rPr>
              <a:t>model</a:t>
            </a:r>
            <a:r>
              <a:rPr dirty="0" sz="1350" spc="15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50">
                <a:solidFill>
                  <a:srgbClr val="464646"/>
                </a:solidFill>
                <a:latin typeface="Cambria"/>
                <a:cs typeface="Cambria"/>
              </a:rPr>
              <a:t>from</a:t>
            </a:r>
            <a:r>
              <a:rPr dirty="0" sz="1350" spc="15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65">
                <a:solidFill>
                  <a:srgbClr val="464646"/>
                </a:solidFill>
                <a:latin typeface="Cambria"/>
                <a:cs typeface="Cambria"/>
              </a:rPr>
              <a:t>Scikit-</a:t>
            </a:r>
            <a:r>
              <a:rPr dirty="0" sz="1350">
                <a:solidFill>
                  <a:srgbClr val="464646"/>
                </a:solidFill>
                <a:latin typeface="Cambria"/>
                <a:cs typeface="Cambria"/>
              </a:rPr>
              <a:t>Surprise</a:t>
            </a:r>
            <a:r>
              <a:rPr dirty="0" sz="1350" spc="15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>
                <a:solidFill>
                  <a:srgbClr val="464646"/>
                </a:solidFill>
                <a:latin typeface="Cambria"/>
                <a:cs typeface="Cambria"/>
              </a:rPr>
              <a:t>for</a:t>
            </a:r>
            <a:r>
              <a:rPr dirty="0" sz="1350" spc="15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40">
                <a:solidFill>
                  <a:srgbClr val="464646"/>
                </a:solidFill>
                <a:latin typeface="Cambria"/>
                <a:cs typeface="Cambria"/>
              </a:rPr>
              <a:t>precise </a:t>
            </a:r>
            <a:r>
              <a:rPr dirty="0" sz="1350" spc="-10">
                <a:solidFill>
                  <a:srgbClr val="464646"/>
                </a:solidFill>
                <a:latin typeface="Cambria"/>
                <a:cs typeface="Cambria"/>
              </a:rPr>
              <a:t>results</a:t>
            </a:r>
            <a:endParaRPr sz="1350">
              <a:latin typeface="Cambria"/>
              <a:cs typeface="Cambria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12417006" y="2624734"/>
            <a:ext cx="4438650" cy="6794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950" b="1">
                <a:latin typeface="Cambria"/>
                <a:cs typeface="Cambria"/>
              </a:rPr>
              <a:t>Enhanced</a:t>
            </a:r>
            <a:r>
              <a:rPr dirty="0" sz="1950" spc="400" b="1">
                <a:latin typeface="Cambria"/>
                <a:cs typeface="Cambria"/>
              </a:rPr>
              <a:t> </a:t>
            </a:r>
            <a:r>
              <a:rPr dirty="0" sz="1950" spc="-10" b="1">
                <a:latin typeface="Cambria"/>
                <a:cs typeface="Cambria"/>
              </a:rPr>
              <a:t>Recommendations</a:t>
            </a:r>
            <a:endParaRPr sz="195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1185"/>
              </a:spcBef>
            </a:pPr>
            <a:r>
              <a:rPr dirty="0" sz="1350">
                <a:solidFill>
                  <a:srgbClr val="464646"/>
                </a:solidFill>
                <a:latin typeface="Cambria"/>
                <a:cs typeface="Cambria"/>
              </a:rPr>
              <a:t>Deliver</a:t>
            </a:r>
            <a:r>
              <a:rPr dirty="0" sz="1350" spc="18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45">
                <a:solidFill>
                  <a:srgbClr val="464646"/>
                </a:solidFill>
                <a:latin typeface="Cambria"/>
                <a:cs typeface="Cambria"/>
              </a:rPr>
              <a:t>personalized</a:t>
            </a:r>
            <a:r>
              <a:rPr dirty="0" sz="1350" spc="18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55">
                <a:solidFill>
                  <a:srgbClr val="464646"/>
                </a:solidFill>
                <a:latin typeface="Cambria"/>
                <a:cs typeface="Cambria"/>
              </a:rPr>
              <a:t>suggestions</a:t>
            </a:r>
            <a:r>
              <a:rPr dirty="0" sz="1350" spc="19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>
                <a:solidFill>
                  <a:srgbClr val="464646"/>
                </a:solidFill>
                <a:latin typeface="Cambria"/>
                <a:cs typeface="Cambria"/>
              </a:rPr>
              <a:t>with</a:t>
            </a:r>
            <a:r>
              <a:rPr dirty="0" sz="1350" spc="18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80">
                <a:solidFill>
                  <a:srgbClr val="464646"/>
                </a:solidFill>
                <a:latin typeface="Cambria"/>
                <a:cs typeface="Cambria"/>
              </a:rPr>
              <a:t>Item-</a:t>
            </a:r>
            <a:r>
              <a:rPr dirty="0" sz="1350">
                <a:solidFill>
                  <a:srgbClr val="464646"/>
                </a:solidFill>
                <a:latin typeface="Cambria"/>
                <a:cs typeface="Cambria"/>
              </a:rPr>
              <a:t>Based</a:t>
            </a:r>
            <a:r>
              <a:rPr dirty="0" sz="1350" spc="19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350" spc="65">
                <a:solidFill>
                  <a:srgbClr val="464646"/>
                </a:solidFill>
                <a:latin typeface="Cambria"/>
                <a:cs typeface="Cambria"/>
              </a:rPr>
              <a:t>KNN</a:t>
            </a:r>
            <a:endParaRPr sz="13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940038" y="1044727"/>
            <a:ext cx="5403850" cy="9398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61335" algn="l"/>
              </a:tabLst>
            </a:pPr>
            <a:r>
              <a:rPr dirty="0" sz="6000" spc="-10"/>
              <a:t>Surprise</a:t>
            </a:r>
            <a:r>
              <a:rPr dirty="0" sz="6000"/>
              <a:t>	</a:t>
            </a:r>
            <a:r>
              <a:rPr dirty="0" sz="6000" spc="-10"/>
              <a:t>Library</a:t>
            </a:r>
            <a:endParaRPr sz="6000"/>
          </a:p>
        </p:txBody>
      </p:sp>
      <p:sp>
        <p:nvSpPr>
          <p:cNvPr id="3" name="object 3" descr=""/>
          <p:cNvSpPr txBox="1"/>
          <p:nvPr/>
        </p:nvSpPr>
        <p:spPr>
          <a:xfrm>
            <a:off x="1233931" y="2660814"/>
            <a:ext cx="6453505" cy="711200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dirty="0" sz="1950" spc="100" b="1">
                <a:latin typeface="Cambria"/>
                <a:cs typeface="Cambria"/>
              </a:rPr>
              <a:t>User-</a:t>
            </a:r>
            <a:r>
              <a:rPr dirty="0" sz="1950" spc="-20" b="1">
                <a:latin typeface="Cambria"/>
                <a:cs typeface="Cambria"/>
              </a:rPr>
              <a:t>Based</a:t>
            </a:r>
            <a:endParaRPr sz="195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dirty="0" sz="1950" spc="65">
                <a:solidFill>
                  <a:srgbClr val="464646"/>
                </a:solidFill>
                <a:latin typeface="Cambria"/>
                <a:cs typeface="Cambria"/>
              </a:rPr>
              <a:t>Personalized</a:t>
            </a:r>
            <a:r>
              <a:rPr dirty="0" sz="1950" spc="9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 spc="80">
                <a:solidFill>
                  <a:srgbClr val="464646"/>
                </a:solidFill>
                <a:latin typeface="Cambria"/>
                <a:cs typeface="Cambria"/>
              </a:rPr>
              <a:t>recommendations</a:t>
            </a:r>
            <a:r>
              <a:rPr dirty="0" sz="1950" spc="9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 spc="70">
                <a:solidFill>
                  <a:srgbClr val="464646"/>
                </a:solidFill>
                <a:latin typeface="Cambria"/>
                <a:cs typeface="Cambria"/>
              </a:rPr>
              <a:t>based</a:t>
            </a:r>
            <a:r>
              <a:rPr dirty="0" sz="1950" spc="9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 spc="90">
                <a:solidFill>
                  <a:srgbClr val="464646"/>
                </a:solidFill>
                <a:latin typeface="Cambria"/>
                <a:cs typeface="Cambria"/>
              </a:rPr>
              <a:t>on</a:t>
            </a:r>
            <a:r>
              <a:rPr dirty="0" sz="1950" spc="10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 spc="65">
                <a:solidFill>
                  <a:srgbClr val="464646"/>
                </a:solidFill>
                <a:latin typeface="Cambria"/>
                <a:cs typeface="Cambria"/>
              </a:rPr>
              <a:t>user</a:t>
            </a:r>
            <a:r>
              <a:rPr dirty="0" sz="1950" spc="9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 spc="40">
                <a:solidFill>
                  <a:srgbClr val="464646"/>
                </a:solidFill>
                <a:latin typeface="Cambria"/>
                <a:cs typeface="Cambria"/>
              </a:rPr>
              <a:t>behavior.</a:t>
            </a:r>
            <a:endParaRPr sz="1950">
              <a:latin typeface="Cambria"/>
              <a:cs typeface="Cambri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9619074" y="2666491"/>
            <a:ext cx="5953125" cy="711200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459"/>
              </a:spcBef>
            </a:pPr>
            <a:r>
              <a:rPr dirty="0" sz="1950" spc="90" b="1">
                <a:latin typeface="Cambria"/>
                <a:cs typeface="Cambria"/>
              </a:rPr>
              <a:t>Item-</a:t>
            </a:r>
            <a:r>
              <a:rPr dirty="0" sz="1950" spc="-20" b="1">
                <a:latin typeface="Cambria"/>
                <a:cs typeface="Cambria"/>
              </a:rPr>
              <a:t>Based</a:t>
            </a:r>
            <a:endParaRPr sz="195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360"/>
              </a:spcBef>
            </a:pPr>
            <a:r>
              <a:rPr dirty="0" sz="1950" spc="80">
                <a:solidFill>
                  <a:srgbClr val="464646"/>
                </a:solidFill>
                <a:latin typeface="Cambria"/>
                <a:cs typeface="Cambria"/>
              </a:rPr>
              <a:t>Recommendations</a:t>
            </a:r>
            <a:r>
              <a:rPr dirty="0" sz="1950" spc="14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 spc="70">
                <a:solidFill>
                  <a:srgbClr val="464646"/>
                </a:solidFill>
                <a:latin typeface="Cambria"/>
                <a:cs typeface="Cambria"/>
              </a:rPr>
              <a:t>based</a:t>
            </a:r>
            <a:r>
              <a:rPr dirty="0" sz="1950" spc="14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 spc="90">
                <a:solidFill>
                  <a:srgbClr val="464646"/>
                </a:solidFill>
                <a:latin typeface="Cambria"/>
                <a:cs typeface="Cambria"/>
              </a:rPr>
              <a:t>on</a:t>
            </a:r>
            <a:r>
              <a:rPr dirty="0" sz="1950" spc="14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>
                <a:solidFill>
                  <a:srgbClr val="464646"/>
                </a:solidFill>
                <a:latin typeface="Cambria"/>
                <a:cs typeface="Cambria"/>
              </a:rPr>
              <a:t>similar</a:t>
            </a:r>
            <a:r>
              <a:rPr dirty="0" sz="1950" spc="145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 spc="75">
                <a:solidFill>
                  <a:srgbClr val="464646"/>
                </a:solidFill>
                <a:latin typeface="Cambria"/>
                <a:cs typeface="Cambria"/>
              </a:rPr>
              <a:t>item</a:t>
            </a:r>
            <a:r>
              <a:rPr dirty="0" sz="1950" spc="140">
                <a:solidFill>
                  <a:srgbClr val="464646"/>
                </a:solidFill>
                <a:latin typeface="Cambria"/>
                <a:cs typeface="Cambria"/>
              </a:rPr>
              <a:t> </a:t>
            </a:r>
            <a:r>
              <a:rPr dirty="0" sz="1950" spc="55">
                <a:solidFill>
                  <a:srgbClr val="464646"/>
                </a:solidFill>
                <a:latin typeface="Cambria"/>
                <a:cs typeface="Cambria"/>
              </a:rPr>
              <a:t>attributes.</a:t>
            </a:r>
            <a:endParaRPr sz="195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3" name="object 3" descr=""/>
          <p:cNvSpPr txBox="1"/>
          <p:nvPr/>
        </p:nvSpPr>
        <p:spPr>
          <a:xfrm>
            <a:off x="2043680" y="4540421"/>
            <a:ext cx="2842895" cy="6654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200" spc="-10">
                <a:solidFill>
                  <a:srgbClr val="FFFFFF"/>
                </a:solidFill>
                <a:latin typeface="Arial MT"/>
                <a:cs typeface="Arial MT"/>
              </a:rPr>
              <a:t>Advantages</a:t>
            </a:r>
            <a:endParaRPr sz="4200">
              <a:latin typeface="Arial MT"/>
              <a:cs typeface="Arial MT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6695322" y="511965"/>
            <a:ext cx="1063625" cy="231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">
                <a:solidFill>
                  <a:srgbClr val="FFFFFF"/>
                </a:solidFill>
                <a:latin typeface="Cambria"/>
                <a:cs typeface="Cambria"/>
              </a:rPr>
              <a:t>25</a:t>
            </a:r>
            <a:r>
              <a:rPr dirty="0" sz="1350" spc="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350">
                <a:solidFill>
                  <a:srgbClr val="FFFFFF"/>
                </a:solidFill>
                <a:latin typeface="Cambria"/>
                <a:cs typeface="Cambria"/>
              </a:rPr>
              <a:t>April</a:t>
            </a:r>
            <a:r>
              <a:rPr dirty="0" sz="1350" spc="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350" spc="-20">
                <a:solidFill>
                  <a:srgbClr val="FFFFFF"/>
                </a:solidFill>
                <a:latin typeface="Cambria"/>
                <a:cs typeface="Cambria"/>
              </a:rPr>
              <a:t>2025</a:t>
            </a:r>
            <a:endParaRPr sz="1350">
              <a:latin typeface="Cambria"/>
              <a:cs typeface="Cambria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9139566" y="911453"/>
            <a:ext cx="4564380" cy="345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spc="-105">
                <a:latin typeface="Arial MT"/>
                <a:cs typeface="Arial MT"/>
              </a:rPr>
              <a:t>SVD</a:t>
            </a:r>
            <a:r>
              <a:rPr dirty="0" sz="2100" spc="130">
                <a:latin typeface="Arial MT"/>
                <a:cs typeface="Arial MT"/>
              </a:rPr>
              <a:t> </a:t>
            </a:r>
            <a:r>
              <a:rPr dirty="0" sz="2100">
                <a:latin typeface="Arial MT"/>
                <a:cs typeface="Arial MT"/>
              </a:rPr>
              <a:t>(Singular</a:t>
            </a:r>
            <a:r>
              <a:rPr dirty="0" sz="2100" spc="135">
                <a:latin typeface="Arial MT"/>
                <a:cs typeface="Arial MT"/>
              </a:rPr>
              <a:t> </a:t>
            </a:r>
            <a:r>
              <a:rPr dirty="0" sz="2100">
                <a:latin typeface="Arial MT"/>
                <a:cs typeface="Arial MT"/>
              </a:rPr>
              <a:t>Value</a:t>
            </a:r>
            <a:r>
              <a:rPr dirty="0" sz="2100" spc="130">
                <a:latin typeface="Arial MT"/>
                <a:cs typeface="Arial MT"/>
              </a:rPr>
              <a:t> </a:t>
            </a:r>
            <a:r>
              <a:rPr dirty="0" sz="2100" spc="65">
                <a:latin typeface="Arial MT"/>
                <a:cs typeface="Arial MT"/>
              </a:rPr>
              <a:t>Decomposition)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9139566" y="2273528"/>
            <a:ext cx="4869815" cy="12458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spc="100">
                <a:latin typeface="Arial MT"/>
                <a:cs typeface="Arial MT"/>
              </a:rPr>
              <a:t>Model</a:t>
            </a:r>
            <a:r>
              <a:rPr dirty="0" sz="2100" spc="30">
                <a:latin typeface="Arial MT"/>
                <a:cs typeface="Arial MT"/>
              </a:rPr>
              <a:t> </a:t>
            </a:r>
            <a:r>
              <a:rPr dirty="0" sz="2100">
                <a:latin typeface="Arial MT"/>
                <a:cs typeface="Arial MT"/>
              </a:rPr>
              <a:t>Type:</a:t>
            </a:r>
            <a:r>
              <a:rPr dirty="0" sz="2100" spc="30">
                <a:latin typeface="Arial MT"/>
                <a:cs typeface="Arial MT"/>
              </a:rPr>
              <a:t> </a:t>
            </a:r>
            <a:r>
              <a:rPr dirty="0" sz="2100" spc="105">
                <a:solidFill>
                  <a:srgbClr val="FFFFFF"/>
                </a:solidFill>
                <a:latin typeface="Arial MT"/>
                <a:cs typeface="Arial MT"/>
              </a:rPr>
              <a:t>Matrix</a:t>
            </a:r>
            <a:r>
              <a:rPr dirty="0" sz="2100" spc="3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50">
                <a:solidFill>
                  <a:srgbClr val="FFFFFF"/>
                </a:solidFill>
                <a:latin typeface="Arial MT"/>
                <a:cs typeface="Arial MT"/>
              </a:rPr>
              <a:t>Factorization</a:t>
            </a:r>
            <a:endParaRPr sz="21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150"/>
              </a:spcBef>
            </a:pPr>
            <a:endParaRPr sz="21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100" spc="75">
                <a:latin typeface="Arial MT"/>
                <a:cs typeface="Arial MT"/>
              </a:rPr>
              <a:t>Library</a:t>
            </a:r>
            <a:r>
              <a:rPr dirty="0" sz="2100" spc="70">
                <a:latin typeface="Arial MT"/>
                <a:cs typeface="Arial MT"/>
              </a:rPr>
              <a:t> </a:t>
            </a:r>
            <a:r>
              <a:rPr dirty="0" sz="2100">
                <a:latin typeface="Arial MT"/>
                <a:cs typeface="Arial MT"/>
              </a:rPr>
              <a:t>Used:</a:t>
            </a:r>
            <a:r>
              <a:rPr dirty="0" sz="2100" spc="75">
                <a:latin typeface="Arial MT"/>
                <a:cs typeface="Arial MT"/>
              </a:rPr>
              <a:t> </a:t>
            </a:r>
            <a:r>
              <a:rPr dirty="0" sz="2100" spc="55">
                <a:solidFill>
                  <a:srgbClr val="FFFFFF"/>
                </a:solidFill>
                <a:latin typeface="Arial MT"/>
                <a:cs typeface="Arial MT"/>
              </a:rPr>
              <a:t>Surprise</a:t>
            </a:r>
            <a:r>
              <a:rPr dirty="0" sz="2100" spc="7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>
                <a:solidFill>
                  <a:srgbClr val="FFFFFF"/>
                </a:solidFill>
                <a:latin typeface="Arial MT"/>
                <a:cs typeface="Arial MT"/>
              </a:rPr>
              <a:t>(Scikit-</a:t>
            </a:r>
            <a:r>
              <a:rPr dirty="0" sz="2100" spc="-10">
                <a:solidFill>
                  <a:srgbClr val="FFFFFF"/>
                </a:solidFill>
                <a:latin typeface="Arial MT"/>
                <a:cs typeface="Arial MT"/>
              </a:rPr>
              <a:t>Surprise)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9139566" y="4540478"/>
            <a:ext cx="1566545" cy="345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spc="-10">
                <a:latin typeface="Arial MT"/>
                <a:cs typeface="Arial MT"/>
              </a:rPr>
              <a:t>Advantages:</a:t>
            </a:r>
            <a:endParaRPr sz="2100">
              <a:latin typeface="Arial MT"/>
              <a:cs typeface="Arial MT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9139566" y="5426303"/>
            <a:ext cx="6924040" cy="39268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spc="55">
                <a:solidFill>
                  <a:srgbClr val="FFFFFF"/>
                </a:solidFill>
                <a:latin typeface="Arial MT"/>
                <a:cs typeface="Arial MT"/>
              </a:rPr>
              <a:t>Captures</a:t>
            </a:r>
            <a:r>
              <a:rPr dirty="0" sz="2100" spc="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105">
                <a:solidFill>
                  <a:srgbClr val="FFFFFF"/>
                </a:solidFill>
                <a:latin typeface="Arial MT"/>
                <a:cs typeface="Arial MT"/>
              </a:rPr>
              <a:t>hidden</a:t>
            </a:r>
            <a:r>
              <a:rPr dirty="0" sz="2100" spc="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95">
                <a:solidFill>
                  <a:srgbClr val="FFFFFF"/>
                </a:solidFill>
                <a:latin typeface="Arial MT"/>
                <a:cs typeface="Arial MT"/>
              </a:rPr>
              <a:t>patterns</a:t>
            </a:r>
            <a:r>
              <a:rPr dirty="0" sz="2100" spc="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90">
                <a:solidFill>
                  <a:srgbClr val="FFFFFF"/>
                </a:solidFill>
                <a:latin typeface="Arial MT"/>
                <a:cs typeface="Arial MT"/>
              </a:rPr>
              <a:t>between</a:t>
            </a:r>
            <a:r>
              <a:rPr dirty="0" sz="2100" spc="1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50">
                <a:solidFill>
                  <a:srgbClr val="FFFFFF"/>
                </a:solidFill>
                <a:latin typeface="Arial MT"/>
                <a:cs typeface="Arial MT"/>
              </a:rPr>
              <a:t>users</a:t>
            </a:r>
            <a:r>
              <a:rPr dirty="0" sz="2100" spc="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9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100" spc="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60">
                <a:solidFill>
                  <a:srgbClr val="FFFFFF"/>
                </a:solidFill>
                <a:latin typeface="Arial MT"/>
                <a:cs typeface="Arial MT"/>
              </a:rPr>
              <a:t>movies</a:t>
            </a:r>
            <a:endParaRPr sz="2100">
              <a:latin typeface="Arial MT"/>
              <a:cs typeface="Arial MT"/>
            </a:endParaRPr>
          </a:p>
          <a:p>
            <a:pPr marL="12700" marR="5080">
              <a:lnSpc>
                <a:spcPts val="7120"/>
              </a:lnSpc>
              <a:spcBef>
                <a:spcPts val="855"/>
              </a:spcBef>
            </a:pPr>
            <a:r>
              <a:rPr dirty="0" sz="2100" spc="45">
                <a:solidFill>
                  <a:srgbClr val="FFFFFF"/>
                </a:solidFill>
                <a:latin typeface="Arial MT"/>
                <a:cs typeface="Arial MT"/>
              </a:rPr>
              <a:t>Provides</a:t>
            </a:r>
            <a:r>
              <a:rPr dirty="0" sz="2100" spc="1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70">
                <a:solidFill>
                  <a:srgbClr val="FFFFFF"/>
                </a:solidFill>
                <a:latin typeface="Arial MT"/>
                <a:cs typeface="Arial MT"/>
              </a:rPr>
              <a:t>personalized</a:t>
            </a:r>
            <a:r>
              <a:rPr dirty="0" sz="2100" spc="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90">
                <a:solidFill>
                  <a:srgbClr val="FFFFFF"/>
                </a:solidFill>
                <a:latin typeface="Arial MT"/>
                <a:cs typeface="Arial MT"/>
              </a:rPr>
              <a:t>and</a:t>
            </a:r>
            <a:r>
              <a:rPr dirty="0" sz="2100" spc="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55">
                <a:solidFill>
                  <a:srgbClr val="FFFFFF"/>
                </a:solidFill>
                <a:latin typeface="Arial MT"/>
                <a:cs typeface="Arial MT"/>
              </a:rPr>
              <a:t>accurate</a:t>
            </a:r>
            <a:r>
              <a:rPr dirty="0" sz="2100" spc="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90">
                <a:solidFill>
                  <a:srgbClr val="FFFFFF"/>
                </a:solidFill>
                <a:latin typeface="Arial MT"/>
                <a:cs typeface="Arial MT"/>
              </a:rPr>
              <a:t>recommendations </a:t>
            </a:r>
            <a:r>
              <a:rPr dirty="0" sz="2100" spc="55">
                <a:solidFill>
                  <a:srgbClr val="FFFFFF"/>
                </a:solidFill>
                <a:latin typeface="Arial MT"/>
                <a:cs typeface="Arial MT"/>
              </a:rPr>
              <a:t>Handles</a:t>
            </a:r>
            <a:r>
              <a:rPr dirty="0" sz="2100" spc="10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>
                <a:solidFill>
                  <a:srgbClr val="FFFFFF"/>
                </a:solidFill>
                <a:latin typeface="Arial MT"/>
                <a:cs typeface="Arial MT"/>
              </a:rPr>
              <a:t>sparse</a:t>
            </a:r>
            <a:r>
              <a:rPr dirty="0" sz="2100" spc="10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80">
                <a:solidFill>
                  <a:srgbClr val="FFFFFF"/>
                </a:solidFill>
                <a:latin typeface="Arial MT"/>
                <a:cs typeface="Arial MT"/>
              </a:rPr>
              <a:t>data</a:t>
            </a:r>
            <a:r>
              <a:rPr dirty="0" sz="2100" spc="10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50">
                <a:solidFill>
                  <a:srgbClr val="FFFFFF"/>
                </a:solidFill>
                <a:latin typeface="Arial MT"/>
                <a:cs typeface="Arial MT"/>
              </a:rPr>
              <a:t>effectively</a:t>
            </a:r>
            <a:endParaRPr sz="21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1120"/>
              </a:spcBef>
            </a:pPr>
            <a:endParaRPr sz="21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100" spc="-10">
                <a:solidFill>
                  <a:srgbClr val="FFFFFF"/>
                </a:solidFill>
                <a:latin typeface="Arial MT"/>
                <a:cs typeface="Arial MT"/>
              </a:rPr>
              <a:t>Scales</a:t>
            </a:r>
            <a:r>
              <a:rPr dirty="0" sz="21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75">
                <a:solidFill>
                  <a:srgbClr val="FFFFFF"/>
                </a:solidFill>
                <a:latin typeface="Arial MT"/>
                <a:cs typeface="Arial MT"/>
              </a:rPr>
              <a:t>well</a:t>
            </a:r>
            <a:r>
              <a:rPr dirty="0" sz="21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140">
                <a:solidFill>
                  <a:srgbClr val="FFFFFF"/>
                </a:solidFill>
                <a:latin typeface="Arial MT"/>
                <a:cs typeface="Arial MT"/>
              </a:rPr>
              <a:t>for</a:t>
            </a:r>
            <a:r>
              <a:rPr dirty="0" sz="21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55">
                <a:solidFill>
                  <a:srgbClr val="FFFFFF"/>
                </a:solidFill>
                <a:latin typeface="Arial MT"/>
                <a:cs typeface="Arial MT"/>
              </a:rPr>
              <a:t>large</a:t>
            </a:r>
            <a:r>
              <a:rPr dirty="0" sz="2100" spc="-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45">
                <a:solidFill>
                  <a:srgbClr val="FFFFFF"/>
                </a:solidFill>
                <a:latin typeface="Arial MT"/>
                <a:cs typeface="Arial MT"/>
              </a:rPr>
              <a:t>datasets</a:t>
            </a:r>
            <a:endParaRPr sz="2100">
              <a:latin typeface="Arial MT"/>
              <a:cs typeface="Arial MT"/>
            </a:endParaRPr>
          </a:p>
          <a:p>
            <a:pPr>
              <a:lnSpc>
                <a:spcPct val="100000"/>
              </a:lnSpc>
              <a:spcBef>
                <a:spcPts val="2115"/>
              </a:spcBef>
            </a:pPr>
            <a:endParaRPr sz="2100">
              <a:latin typeface="Arial MT"/>
              <a:cs typeface="Arial MT"/>
            </a:endParaRPr>
          </a:p>
          <a:p>
            <a:pPr marL="12700">
              <a:lnSpc>
                <a:spcPct val="100000"/>
              </a:lnSpc>
            </a:pPr>
            <a:r>
              <a:rPr dirty="0" sz="2100" spc="70">
                <a:solidFill>
                  <a:srgbClr val="FFFFFF"/>
                </a:solidFill>
                <a:latin typeface="Arial MT"/>
                <a:cs typeface="Arial MT"/>
              </a:rPr>
              <a:t>Supports</a:t>
            </a:r>
            <a:r>
              <a:rPr dirty="0" sz="2100" spc="20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80">
                <a:solidFill>
                  <a:srgbClr val="FFFFFF"/>
                </a:solidFill>
                <a:latin typeface="Arial MT"/>
                <a:cs typeface="Arial MT"/>
              </a:rPr>
              <a:t>regularization</a:t>
            </a:r>
            <a:r>
              <a:rPr dirty="0" sz="2100" spc="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135">
                <a:solidFill>
                  <a:srgbClr val="FFFFFF"/>
                </a:solidFill>
                <a:latin typeface="Arial MT"/>
                <a:cs typeface="Arial MT"/>
              </a:rPr>
              <a:t>to</a:t>
            </a:r>
            <a:r>
              <a:rPr dirty="0" sz="2100" spc="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75">
                <a:solidFill>
                  <a:srgbClr val="FFFFFF"/>
                </a:solidFill>
                <a:latin typeface="Arial MT"/>
                <a:cs typeface="Arial MT"/>
              </a:rPr>
              <a:t>reduce</a:t>
            </a:r>
            <a:r>
              <a:rPr dirty="0" sz="2100" spc="25">
                <a:solidFill>
                  <a:srgbClr val="FFFFFF"/>
                </a:solidFill>
                <a:latin typeface="Arial MT"/>
                <a:cs typeface="Arial MT"/>
              </a:rPr>
              <a:t> </a:t>
            </a:r>
            <a:r>
              <a:rPr dirty="0" sz="2100" spc="90">
                <a:solidFill>
                  <a:srgbClr val="FFFFFF"/>
                </a:solidFill>
                <a:latin typeface="Arial MT"/>
                <a:cs typeface="Arial MT"/>
              </a:rPr>
              <a:t>overfitting</a:t>
            </a:r>
            <a:endParaRPr sz="2100">
              <a:latin typeface="Arial MT"/>
              <a:cs typeface="Arial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36869" y="1187481"/>
            <a:ext cx="4610099" cy="7905748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0" y="8404811"/>
            <a:ext cx="3036570" cy="1882775"/>
          </a:xfrm>
          <a:custGeom>
            <a:avLst/>
            <a:gdLst/>
            <a:ahLst/>
            <a:cxnLst/>
            <a:rect l="l" t="t" r="r" b="b"/>
            <a:pathLst>
              <a:path w="3036570" h="1882775">
                <a:moveTo>
                  <a:pt x="3036482" y="1882177"/>
                </a:moveTo>
                <a:lnTo>
                  <a:pt x="0" y="1882177"/>
                </a:lnTo>
                <a:lnTo>
                  <a:pt x="0" y="452881"/>
                </a:lnTo>
                <a:lnTo>
                  <a:pt x="32379" y="425199"/>
                </a:lnTo>
                <a:lnTo>
                  <a:pt x="78517" y="388064"/>
                </a:lnTo>
                <a:lnTo>
                  <a:pt x="114299" y="360807"/>
                </a:lnTo>
                <a:lnTo>
                  <a:pt x="150685" y="334422"/>
                </a:lnTo>
                <a:lnTo>
                  <a:pt x="187832" y="308991"/>
                </a:lnTo>
                <a:lnTo>
                  <a:pt x="225583" y="284448"/>
                </a:lnTo>
                <a:lnTo>
                  <a:pt x="263905" y="260857"/>
                </a:lnTo>
                <a:lnTo>
                  <a:pt x="302847" y="238267"/>
                </a:lnTo>
                <a:lnTo>
                  <a:pt x="342264" y="216535"/>
                </a:lnTo>
                <a:lnTo>
                  <a:pt x="382174" y="195754"/>
                </a:lnTo>
                <a:lnTo>
                  <a:pt x="422655" y="176022"/>
                </a:lnTo>
                <a:lnTo>
                  <a:pt x="463613" y="157273"/>
                </a:lnTo>
                <a:lnTo>
                  <a:pt x="504951" y="139573"/>
                </a:lnTo>
                <a:lnTo>
                  <a:pt x="546687" y="122856"/>
                </a:lnTo>
                <a:lnTo>
                  <a:pt x="588898" y="107188"/>
                </a:lnTo>
                <a:lnTo>
                  <a:pt x="631491" y="92614"/>
                </a:lnTo>
                <a:lnTo>
                  <a:pt x="674369" y="78994"/>
                </a:lnTo>
                <a:lnTo>
                  <a:pt x="717597" y="66421"/>
                </a:lnTo>
                <a:lnTo>
                  <a:pt x="761110" y="54991"/>
                </a:lnTo>
                <a:lnTo>
                  <a:pt x="804846" y="44624"/>
                </a:lnTo>
                <a:lnTo>
                  <a:pt x="848867" y="35305"/>
                </a:lnTo>
                <a:lnTo>
                  <a:pt x="893143" y="27098"/>
                </a:lnTo>
                <a:lnTo>
                  <a:pt x="937513" y="19939"/>
                </a:lnTo>
                <a:lnTo>
                  <a:pt x="982059" y="13890"/>
                </a:lnTo>
                <a:lnTo>
                  <a:pt x="1026794" y="8890"/>
                </a:lnTo>
                <a:lnTo>
                  <a:pt x="1071597" y="4908"/>
                </a:lnTo>
                <a:lnTo>
                  <a:pt x="1116583" y="2158"/>
                </a:lnTo>
                <a:lnTo>
                  <a:pt x="1161541" y="555"/>
                </a:lnTo>
                <a:lnTo>
                  <a:pt x="1206499" y="0"/>
                </a:lnTo>
                <a:lnTo>
                  <a:pt x="1228003" y="141"/>
                </a:lnTo>
                <a:lnTo>
                  <a:pt x="1248339" y="555"/>
                </a:lnTo>
                <a:lnTo>
                  <a:pt x="1249473" y="555"/>
                </a:lnTo>
                <a:lnTo>
                  <a:pt x="1270586" y="1232"/>
                </a:lnTo>
                <a:lnTo>
                  <a:pt x="1271386" y="1232"/>
                </a:lnTo>
                <a:lnTo>
                  <a:pt x="1296415" y="2286"/>
                </a:lnTo>
                <a:lnTo>
                  <a:pt x="1316573" y="3371"/>
                </a:lnTo>
                <a:lnTo>
                  <a:pt x="1317046" y="3371"/>
                </a:lnTo>
                <a:lnTo>
                  <a:pt x="1339765" y="4908"/>
                </a:lnTo>
                <a:lnTo>
                  <a:pt x="1340018" y="4908"/>
                </a:lnTo>
                <a:lnTo>
                  <a:pt x="1363799" y="6822"/>
                </a:lnTo>
                <a:lnTo>
                  <a:pt x="1409203" y="11277"/>
                </a:lnTo>
                <a:lnTo>
                  <a:pt x="1454073" y="16766"/>
                </a:lnTo>
                <a:lnTo>
                  <a:pt x="1497748" y="23266"/>
                </a:lnTo>
                <a:lnTo>
                  <a:pt x="1542743" y="31065"/>
                </a:lnTo>
                <a:lnTo>
                  <a:pt x="1586712" y="39828"/>
                </a:lnTo>
                <a:lnTo>
                  <a:pt x="1630033" y="49555"/>
                </a:lnTo>
                <a:lnTo>
                  <a:pt x="1674078" y="60563"/>
                </a:lnTo>
                <a:lnTo>
                  <a:pt x="1717306" y="72564"/>
                </a:lnTo>
                <a:lnTo>
                  <a:pt x="1760128" y="85486"/>
                </a:lnTo>
                <a:lnTo>
                  <a:pt x="1802887" y="99584"/>
                </a:lnTo>
                <a:lnTo>
                  <a:pt x="1845412" y="114873"/>
                </a:lnTo>
                <a:lnTo>
                  <a:pt x="1887485" y="131101"/>
                </a:lnTo>
                <a:lnTo>
                  <a:pt x="1928764" y="148159"/>
                </a:lnTo>
                <a:lnTo>
                  <a:pt x="1969912" y="166395"/>
                </a:lnTo>
                <a:lnTo>
                  <a:pt x="2010857" y="185763"/>
                </a:lnTo>
                <a:lnTo>
                  <a:pt x="2050937" y="206008"/>
                </a:lnTo>
                <a:lnTo>
                  <a:pt x="2090550" y="227119"/>
                </a:lnTo>
                <a:lnTo>
                  <a:pt x="2129706" y="249305"/>
                </a:lnTo>
                <a:lnTo>
                  <a:pt x="2168559" y="272522"/>
                </a:lnTo>
                <a:lnTo>
                  <a:pt x="2206404" y="296485"/>
                </a:lnTo>
                <a:lnTo>
                  <a:pt x="2243764" y="321460"/>
                </a:lnTo>
                <a:lnTo>
                  <a:pt x="2280530" y="347368"/>
                </a:lnTo>
                <a:lnTo>
                  <a:pt x="2316704" y="374207"/>
                </a:lnTo>
                <a:lnTo>
                  <a:pt x="2352188" y="401881"/>
                </a:lnTo>
                <a:lnTo>
                  <a:pt x="2387028" y="430436"/>
                </a:lnTo>
                <a:lnTo>
                  <a:pt x="2421127" y="459825"/>
                </a:lnTo>
                <a:lnTo>
                  <a:pt x="2454465" y="490093"/>
                </a:lnTo>
                <a:lnTo>
                  <a:pt x="2487040" y="521144"/>
                </a:lnTo>
                <a:lnTo>
                  <a:pt x="2518854" y="552958"/>
                </a:lnTo>
                <a:lnTo>
                  <a:pt x="2549905" y="585533"/>
                </a:lnTo>
                <a:lnTo>
                  <a:pt x="2580173" y="618871"/>
                </a:lnTo>
                <a:lnTo>
                  <a:pt x="2609562" y="652970"/>
                </a:lnTo>
                <a:lnTo>
                  <a:pt x="2638117" y="687828"/>
                </a:lnTo>
                <a:lnTo>
                  <a:pt x="2665791" y="723348"/>
                </a:lnTo>
                <a:lnTo>
                  <a:pt x="2692630" y="759396"/>
                </a:lnTo>
                <a:lnTo>
                  <a:pt x="2718538" y="796162"/>
                </a:lnTo>
                <a:lnTo>
                  <a:pt x="2743513" y="833647"/>
                </a:lnTo>
                <a:lnTo>
                  <a:pt x="2767603" y="871660"/>
                </a:lnTo>
                <a:lnTo>
                  <a:pt x="2790676" y="910310"/>
                </a:lnTo>
                <a:lnTo>
                  <a:pt x="2812825" y="949501"/>
                </a:lnTo>
                <a:lnTo>
                  <a:pt x="2834117" y="989147"/>
                </a:lnTo>
                <a:lnTo>
                  <a:pt x="2854362" y="1029342"/>
                </a:lnTo>
                <a:lnTo>
                  <a:pt x="2873603" y="1070086"/>
                </a:lnTo>
                <a:lnTo>
                  <a:pt x="2891839" y="1111234"/>
                </a:lnTo>
                <a:lnTo>
                  <a:pt x="2909024" y="1152765"/>
                </a:lnTo>
                <a:lnTo>
                  <a:pt x="2925252" y="1194726"/>
                </a:lnTo>
                <a:lnTo>
                  <a:pt x="2940343" y="1237164"/>
                </a:lnTo>
                <a:lnTo>
                  <a:pt x="2954440" y="1279888"/>
                </a:lnTo>
                <a:lnTo>
                  <a:pt x="2967561" y="1322941"/>
                </a:lnTo>
                <a:lnTo>
                  <a:pt x="2979562" y="1366323"/>
                </a:lnTo>
                <a:lnTo>
                  <a:pt x="2990443" y="1409947"/>
                </a:lnTo>
                <a:lnTo>
                  <a:pt x="3000297" y="1453814"/>
                </a:lnTo>
                <a:lnTo>
                  <a:pt x="3009060" y="1497986"/>
                </a:lnTo>
                <a:lnTo>
                  <a:pt x="3016732" y="1542321"/>
                </a:lnTo>
                <a:lnTo>
                  <a:pt x="3023377" y="1586750"/>
                </a:lnTo>
                <a:lnTo>
                  <a:pt x="3028902" y="1631414"/>
                </a:lnTo>
                <a:lnTo>
                  <a:pt x="3033303" y="1676199"/>
                </a:lnTo>
                <a:lnTo>
                  <a:pt x="3036482" y="1718935"/>
                </a:lnTo>
                <a:lnTo>
                  <a:pt x="3036482" y="1882177"/>
                </a:lnTo>
                <a:close/>
              </a:path>
            </a:pathLst>
          </a:custGeom>
          <a:solidFill>
            <a:srgbClr val="FF54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12136856" y="335584"/>
            <a:ext cx="5494655" cy="8757920"/>
          </a:xfrm>
          <a:custGeom>
            <a:avLst/>
            <a:gdLst/>
            <a:ahLst/>
            <a:cxnLst/>
            <a:rect l="l" t="t" r="r" b="b"/>
            <a:pathLst>
              <a:path w="5494655" h="8757920">
                <a:moveTo>
                  <a:pt x="5494452" y="1027341"/>
                </a:moveTo>
                <a:lnTo>
                  <a:pt x="5492521" y="976604"/>
                </a:lnTo>
                <a:lnTo>
                  <a:pt x="5489448" y="938555"/>
                </a:lnTo>
                <a:lnTo>
                  <a:pt x="5485028" y="900506"/>
                </a:lnTo>
                <a:lnTo>
                  <a:pt x="5479123" y="862457"/>
                </a:lnTo>
                <a:lnTo>
                  <a:pt x="5471896" y="824407"/>
                </a:lnTo>
                <a:lnTo>
                  <a:pt x="5463286" y="786358"/>
                </a:lnTo>
                <a:lnTo>
                  <a:pt x="5453342" y="748309"/>
                </a:lnTo>
                <a:lnTo>
                  <a:pt x="5441975" y="710260"/>
                </a:lnTo>
                <a:lnTo>
                  <a:pt x="5429351" y="672211"/>
                </a:lnTo>
                <a:lnTo>
                  <a:pt x="5415407" y="634161"/>
                </a:lnTo>
                <a:lnTo>
                  <a:pt x="5410403" y="634161"/>
                </a:lnTo>
                <a:lnTo>
                  <a:pt x="5405285" y="621474"/>
                </a:lnTo>
                <a:lnTo>
                  <a:pt x="5389207" y="583425"/>
                </a:lnTo>
                <a:lnTo>
                  <a:pt x="5371846" y="545376"/>
                </a:lnTo>
                <a:lnTo>
                  <a:pt x="5359552" y="520014"/>
                </a:lnTo>
                <a:lnTo>
                  <a:pt x="5353202" y="520014"/>
                </a:lnTo>
                <a:lnTo>
                  <a:pt x="5346700" y="507326"/>
                </a:lnTo>
                <a:lnTo>
                  <a:pt x="5340058" y="494652"/>
                </a:lnTo>
                <a:lnTo>
                  <a:pt x="5333276" y="481965"/>
                </a:lnTo>
                <a:lnTo>
                  <a:pt x="5326392" y="469277"/>
                </a:lnTo>
                <a:lnTo>
                  <a:pt x="5319395" y="456590"/>
                </a:lnTo>
                <a:lnTo>
                  <a:pt x="5312270" y="456590"/>
                </a:lnTo>
                <a:lnTo>
                  <a:pt x="5305006" y="443915"/>
                </a:lnTo>
                <a:lnTo>
                  <a:pt x="5297602" y="431228"/>
                </a:lnTo>
                <a:lnTo>
                  <a:pt x="5290058" y="418541"/>
                </a:lnTo>
                <a:lnTo>
                  <a:pt x="5282387" y="405866"/>
                </a:lnTo>
                <a:lnTo>
                  <a:pt x="5274615" y="393179"/>
                </a:lnTo>
                <a:lnTo>
                  <a:pt x="5266715" y="393179"/>
                </a:lnTo>
                <a:lnTo>
                  <a:pt x="5258689" y="380492"/>
                </a:lnTo>
                <a:lnTo>
                  <a:pt x="5250535" y="367817"/>
                </a:lnTo>
                <a:lnTo>
                  <a:pt x="5242293" y="355130"/>
                </a:lnTo>
                <a:lnTo>
                  <a:pt x="5233911" y="355130"/>
                </a:lnTo>
                <a:lnTo>
                  <a:pt x="5225415" y="342442"/>
                </a:lnTo>
                <a:lnTo>
                  <a:pt x="5216791" y="329768"/>
                </a:lnTo>
                <a:lnTo>
                  <a:pt x="5208067" y="317080"/>
                </a:lnTo>
                <a:lnTo>
                  <a:pt x="5199215" y="317080"/>
                </a:lnTo>
                <a:lnTo>
                  <a:pt x="5190236" y="304393"/>
                </a:lnTo>
                <a:lnTo>
                  <a:pt x="5181143" y="291719"/>
                </a:lnTo>
                <a:lnTo>
                  <a:pt x="5171948" y="291719"/>
                </a:lnTo>
                <a:lnTo>
                  <a:pt x="5162664" y="279031"/>
                </a:lnTo>
                <a:lnTo>
                  <a:pt x="5153279" y="266344"/>
                </a:lnTo>
                <a:lnTo>
                  <a:pt x="5143779" y="266344"/>
                </a:lnTo>
                <a:lnTo>
                  <a:pt x="5134165" y="253669"/>
                </a:lnTo>
                <a:lnTo>
                  <a:pt x="5124450" y="240982"/>
                </a:lnTo>
                <a:lnTo>
                  <a:pt x="5114671" y="240982"/>
                </a:lnTo>
                <a:lnTo>
                  <a:pt x="5104790" y="228295"/>
                </a:lnTo>
                <a:lnTo>
                  <a:pt x="5094795" y="215620"/>
                </a:lnTo>
                <a:lnTo>
                  <a:pt x="5084699" y="215620"/>
                </a:lnTo>
                <a:lnTo>
                  <a:pt x="5074539" y="202933"/>
                </a:lnTo>
                <a:lnTo>
                  <a:pt x="5064277" y="202933"/>
                </a:lnTo>
                <a:lnTo>
                  <a:pt x="5053901" y="190246"/>
                </a:lnTo>
                <a:lnTo>
                  <a:pt x="5043424" y="177571"/>
                </a:lnTo>
                <a:lnTo>
                  <a:pt x="5032883" y="177571"/>
                </a:lnTo>
                <a:lnTo>
                  <a:pt x="5022266" y="164884"/>
                </a:lnTo>
                <a:lnTo>
                  <a:pt x="5011547" y="164884"/>
                </a:lnTo>
                <a:lnTo>
                  <a:pt x="5000739" y="152196"/>
                </a:lnTo>
                <a:lnTo>
                  <a:pt x="4989830" y="152196"/>
                </a:lnTo>
                <a:lnTo>
                  <a:pt x="4978844" y="139522"/>
                </a:lnTo>
                <a:lnTo>
                  <a:pt x="4967808" y="139522"/>
                </a:lnTo>
                <a:lnTo>
                  <a:pt x="4956695" y="126834"/>
                </a:lnTo>
                <a:lnTo>
                  <a:pt x="4945507" y="126834"/>
                </a:lnTo>
                <a:lnTo>
                  <a:pt x="4934242" y="114147"/>
                </a:lnTo>
                <a:lnTo>
                  <a:pt x="4922913" y="114147"/>
                </a:lnTo>
                <a:lnTo>
                  <a:pt x="4911522" y="101460"/>
                </a:lnTo>
                <a:lnTo>
                  <a:pt x="4900041" y="101460"/>
                </a:lnTo>
                <a:lnTo>
                  <a:pt x="4888471" y="88785"/>
                </a:lnTo>
                <a:lnTo>
                  <a:pt x="4865141" y="88785"/>
                </a:lnTo>
                <a:lnTo>
                  <a:pt x="4853432" y="76098"/>
                </a:lnTo>
                <a:lnTo>
                  <a:pt x="4841672" y="76098"/>
                </a:lnTo>
                <a:lnTo>
                  <a:pt x="4829822" y="63411"/>
                </a:lnTo>
                <a:lnTo>
                  <a:pt x="4805934" y="63411"/>
                </a:lnTo>
                <a:lnTo>
                  <a:pt x="4793907" y="50736"/>
                </a:lnTo>
                <a:lnTo>
                  <a:pt x="4757547" y="50736"/>
                </a:lnTo>
                <a:lnTo>
                  <a:pt x="4745329" y="38049"/>
                </a:lnTo>
                <a:lnTo>
                  <a:pt x="4720755" y="38049"/>
                </a:lnTo>
                <a:lnTo>
                  <a:pt x="4708398" y="25361"/>
                </a:lnTo>
                <a:lnTo>
                  <a:pt x="4658614" y="25361"/>
                </a:lnTo>
                <a:lnTo>
                  <a:pt x="4646117" y="12687"/>
                </a:lnTo>
                <a:lnTo>
                  <a:pt x="4570565" y="12687"/>
                </a:lnTo>
                <a:lnTo>
                  <a:pt x="4557903" y="0"/>
                </a:lnTo>
                <a:lnTo>
                  <a:pt x="4341787" y="0"/>
                </a:lnTo>
                <a:lnTo>
                  <a:pt x="4329125" y="12687"/>
                </a:lnTo>
                <a:lnTo>
                  <a:pt x="4266285" y="12687"/>
                </a:lnTo>
                <a:lnTo>
                  <a:pt x="4253738" y="25361"/>
                </a:lnTo>
                <a:lnTo>
                  <a:pt x="4203954" y="25361"/>
                </a:lnTo>
                <a:lnTo>
                  <a:pt x="4191597" y="38049"/>
                </a:lnTo>
                <a:lnTo>
                  <a:pt x="4167022" y="38049"/>
                </a:lnTo>
                <a:lnTo>
                  <a:pt x="4154805" y="50736"/>
                </a:lnTo>
                <a:lnTo>
                  <a:pt x="4118445" y="50736"/>
                </a:lnTo>
                <a:lnTo>
                  <a:pt x="4106418" y="63411"/>
                </a:lnTo>
                <a:lnTo>
                  <a:pt x="4082567" y="63411"/>
                </a:lnTo>
                <a:lnTo>
                  <a:pt x="4070731" y="76098"/>
                </a:lnTo>
                <a:lnTo>
                  <a:pt x="4058920" y="76098"/>
                </a:lnTo>
                <a:lnTo>
                  <a:pt x="4047159" y="88785"/>
                </a:lnTo>
                <a:lnTo>
                  <a:pt x="4023855" y="88785"/>
                </a:lnTo>
                <a:lnTo>
                  <a:pt x="4012311" y="101460"/>
                </a:lnTo>
                <a:lnTo>
                  <a:pt x="4000830" y="101460"/>
                </a:lnTo>
                <a:lnTo>
                  <a:pt x="3989438" y="114147"/>
                </a:lnTo>
                <a:lnTo>
                  <a:pt x="3978110" y="114147"/>
                </a:lnTo>
                <a:lnTo>
                  <a:pt x="3966845" y="126834"/>
                </a:lnTo>
                <a:lnTo>
                  <a:pt x="3955656" y="126834"/>
                </a:lnTo>
                <a:lnTo>
                  <a:pt x="3944543" y="139522"/>
                </a:lnTo>
                <a:lnTo>
                  <a:pt x="3933494" y="139522"/>
                </a:lnTo>
                <a:lnTo>
                  <a:pt x="3922522" y="152196"/>
                </a:lnTo>
                <a:lnTo>
                  <a:pt x="3911612" y="152196"/>
                </a:lnTo>
                <a:lnTo>
                  <a:pt x="3900805" y="164884"/>
                </a:lnTo>
                <a:lnTo>
                  <a:pt x="3890086" y="164884"/>
                </a:lnTo>
                <a:lnTo>
                  <a:pt x="3879469" y="177571"/>
                </a:lnTo>
                <a:lnTo>
                  <a:pt x="3868928" y="177571"/>
                </a:lnTo>
                <a:lnTo>
                  <a:pt x="3858450" y="190246"/>
                </a:lnTo>
                <a:lnTo>
                  <a:pt x="3848074" y="202933"/>
                </a:lnTo>
                <a:lnTo>
                  <a:pt x="3837813" y="202933"/>
                </a:lnTo>
                <a:lnTo>
                  <a:pt x="3827665" y="215620"/>
                </a:lnTo>
                <a:lnTo>
                  <a:pt x="3817607" y="215620"/>
                </a:lnTo>
                <a:lnTo>
                  <a:pt x="3797681" y="240982"/>
                </a:lnTo>
                <a:lnTo>
                  <a:pt x="3787864" y="240982"/>
                </a:lnTo>
                <a:lnTo>
                  <a:pt x="3778186" y="253669"/>
                </a:lnTo>
                <a:lnTo>
                  <a:pt x="3768610" y="266344"/>
                </a:lnTo>
                <a:lnTo>
                  <a:pt x="3759073" y="266344"/>
                </a:lnTo>
                <a:lnTo>
                  <a:pt x="3749637" y="279031"/>
                </a:lnTo>
                <a:lnTo>
                  <a:pt x="3740353" y="291719"/>
                </a:lnTo>
                <a:lnTo>
                  <a:pt x="3731196" y="291719"/>
                </a:lnTo>
                <a:lnTo>
                  <a:pt x="3722116" y="304393"/>
                </a:lnTo>
                <a:lnTo>
                  <a:pt x="3713137" y="317080"/>
                </a:lnTo>
                <a:lnTo>
                  <a:pt x="3704285" y="317080"/>
                </a:lnTo>
                <a:lnTo>
                  <a:pt x="3695560" y="329768"/>
                </a:lnTo>
                <a:lnTo>
                  <a:pt x="3686937" y="342442"/>
                </a:lnTo>
                <a:lnTo>
                  <a:pt x="3678428" y="355130"/>
                </a:lnTo>
                <a:lnTo>
                  <a:pt x="3670058" y="355130"/>
                </a:lnTo>
                <a:lnTo>
                  <a:pt x="3661803" y="367817"/>
                </a:lnTo>
                <a:lnTo>
                  <a:pt x="3653663" y="380492"/>
                </a:lnTo>
                <a:lnTo>
                  <a:pt x="3645636" y="393179"/>
                </a:lnTo>
                <a:lnTo>
                  <a:pt x="3637737" y="393179"/>
                </a:lnTo>
                <a:lnTo>
                  <a:pt x="3614763" y="431228"/>
                </a:lnTo>
                <a:lnTo>
                  <a:pt x="3600132" y="456590"/>
                </a:lnTo>
                <a:lnTo>
                  <a:pt x="3592957" y="456590"/>
                </a:lnTo>
                <a:lnTo>
                  <a:pt x="3572268" y="494652"/>
                </a:lnTo>
                <a:lnTo>
                  <a:pt x="3559149" y="520014"/>
                </a:lnTo>
                <a:lnTo>
                  <a:pt x="3552787" y="520014"/>
                </a:lnTo>
                <a:lnTo>
                  <a:pt x="3534587" y="558063"/>
                </a:lnTo>
                <a:lnTo>
                  <a:pt x="3517646" y="596112"/>
                </a:lnTo>
                <a:lnTo>
                  <a:pt x="3501872" y="634161"/>
                </a:lnTo>
                <a:lnTo>
                  <a:pt x="3496945" y="634161"/>
                </a:lnTo>
                <a:lnTo>
                  <a:pt x="3483013" y="672211"/>
                </a:lnTo>
                <a:lnTo>
                  <a:pt x="3470364" y="710260"/>
                </a:lnTo>
                <a:lnTo>
                  <a:pt x="3459035" y="748309"/>
                </a:lnTo>
                <a:lnTo>
                  <a:pt x="3449066" y="786358"/>
                </a:lnTo>
                <a:lnTo>
                  <a:pt x="3440442" y="824407"/>
                </a:lnTo>
                <a:lnTo>
                  <a:pt x="3435108" y="851865"/>
                </a:lnTo>
                <a:lnTo>
                  <a:pt x="0" y="851865"/>
                </a:lnTo>
                <a:lnTo>
                  <a:pt x="0" y="8757602"/>
                </a:lnTo>
                <a:lnTo>
                  <a:pt x="4610100" y="8757602"/>
                </a:lnTo>
                <a:lnTo>
                  <a:pt x="4610100" y="2065705"/>
                </a:lnTo>
                <a:lnTo>
                  <a:pt x="4620996" y="2054682"/>
                </a:lnTo>
                <a:lnTo>
                  <a:pt x="4683595" y="2054682"/>
                </a:lnTo>
                <a:lnTo>
                  <a:pt x="4696015" y="2041994"/>
                </a:lnTo>
                <a:lnTo>
                  <a:pt x="4733061" y="2041994"/>
                </a:lnTo>
                <a:lnTo>
                  <a:pt x="4745329" y="2029320"/>
                </a:lnTo>
                <a:lnTo>
                  <a:pt x="4769713" y="2029320"/>
                </a:lnTo>
                <a:lnTo>
                  <a:pt x="4781829" y="2016633"/>
                </a:lnTo>
                <a:lnTo>
                  <a:pt x="4805934" y="2016633"/>
                </a:lnTo>
                <a:lnTo>
                  <a:pt x="4817884" y="2003945"/>
                </a:lnTo>
                <a:lnTo>
                  <a:pt x="4841621" y="2003945"/>
                </a:lnTo>
                <a:lnTo>
                  <a:pt x="4853432" y="1991258"/>
                </a:lnTo>
                <a:lnTo>
                  <a:pt x="4865192" y="1991258"/>
                </a:lnTo>
                <a:lnTo>
                  <a:pt x="4876876" y="1978583"/>
                </a:lnTo>
                <a:lnTo>
                  <a:pt x="4900041" y="1978583"/>
                </a:lnTo>
                <a:lnTo>
                  <a:pt x="4911522" y="1965896"/>
                </a:lnTo>
                <a:lnTo>
                  <a:pt x="4922913" y="1965896"/>
                </a:lnTo>
                <a:lnTo>
                  <a:pt x="4934242" y="1953209"/>
                </a:lnTo>
                <a:lnTo>
                  <a:pt x="4945507" y="1953209"/>
                </a:lnTo>
                <a:lnTo>
                  <a:pt x="4956695" y="1940534"/>
                </a:lnTo>
                <a:lnTo>
                  <a:pt x="4967808" y="1940534"/>
                </a:lnTo>
                <a:lnTo>
                  <a:pt x="4978844" y="1927847"/>
                </a:lnTo>
                <a:lnTo>
                  <a:pt x="4989830" y="1927847"/>
                </a:lnTo>
                <a:lnTo>
                  <a:pt x="5000739" y="1915160"/>
                </a:lnTo>
                <a:lnTo>
                  <a:pt x="5011547" y="1915160"/>
                </a:lnTo>
                <a:lnTo>
                  <a:pt x="5022266" y="1902485"/>
                </a:lnTo>
                <a:lnTo>
                  <a:pt x="5032883" y="1902485"/>
                </a:lnTo>
                <a:lnTo>
                  <a:pt x="5043424" y="1889798"/>
                </a:lnTo>
                <a:lnTo>
                  <a:pt x="5053901" y="1889798"/>
                </a:lnTo>
                <a:lnTo>
                  <a:pt x="5064277" y="1877110"/>
                </a:lnTo>
                <a:lnTo>
                  <a:pt x="5074539" y="1864436"/>
                </a:lnTo>
                <a:lnTo>
                  <a:pt x="5084686" y="1864436"/>
                </a:lnTo>
                <a:lnTo>
                  <a:pt x="5094744" y="1851748"/>
                </a:lnTo>
                <a:lnTo>
                  <a:pt x="5104739" y="1851748"/>
                </a:lnTo>
                <a:lnTo>
                  <a:pt x="5114671" y="1839061"/>
                </a:lnTo>
                <a:lnTo>
                  <a:pt x="5124488" y="1826387"/>
                </a:lnTo>
                <a:lnTo>
                  <a:pt x="5134165" y="1826387"/>
                </a:lnTo>
                <a:lnTo>
                  <a:pt x="5153279" y="1801012"/>
                </a:lnTo>
                <a:lnTo>
                  <a:pt x="5162715" y="1801012"/>
                </a:lnTo>
                <a:lnTo>
                  <a:pt x="5171999" y="1788337"/>
                </a:lnTo>
                <a:lnTo>
                  <a:pt x="5181155" y="1775650"/>
                </a:lnTo>
                <a:lnTo>
                  <a:pt x="5190236" y="1775650"/>
                </a:lnTo>
                <a:lnTo>
                  <a:pt x="5199215" y="1762963"/>
                </a:lnTo>
                <a:lnTo>
                  <a:pt x="5208067" y="1750288"/>
                </a:lnTo>
                <a:lnTo>
                  <a:pt x="5216791" y="1737601"/>
                </a:lnTo>
                <a:lnTo>
                  <a:pt x="5225415" y="1737601"/>
                </a:lnTo>
                <a:lnTo>
                  <a:pt x="5233911" y="1724914"/>
                </a:lnTo>
                <a:lnTo>
                  <a:pt x="5242293" y="1712239"/>
                </a:lnTo>
                <a:lnTo>
                  <a:pt x="5250535" y="1699552"/>
                </a:lnTo>
                <a:lnTo>
                  <a:pt x="5258689" y="1699552"/>
                </a:lnTo>
                <a:lnTo>
                  <a:pt x="5266715" y="1686864"/>
                </a:lnTo>
                <a:lnTo>
                  <a:pt x="5274615" y="1674190"/>
                </a:lnTo>
                <a:lnTo>
                  <a:pt x="5282387" y="1661502"/>
                </a:lnTo>
                <a:lnTo>
                  <a:pt x="5290058" y="1648815"/>
                </a:lnTo>
                <a:lnTo>
                  <a:pt x="5297589" y="1648815"/>
                </a:lnTo>
                <a:lnTo>
                  <a:pt x="5319395" y="1610766"/>
                </a:lnTo>
                <a:lnTo>
                  <a:pt x="5333327" y="1585404"/>
                </a:lnTo>
                <a:lnTo>
                  <a:pt x="5340070" y="1585404"/>
                </a:lnTo>
                <a:lnTo>
                  <a:pt x="5359552" y="1547355"/>
                </a:lnTo>
                <a:lnTo>
                  <a:pt x="5377751" y="1509306"/>
                </a:lnTo>
                <a:lnTo>
                  <a:pt x="5383504" y="1496618"/>
                </a:lnTo>
                <a:lnTo>
                  <a:pt x="5389143" y="1496618"/>
                </a:lnTo>
                <a:lnTo>
                  <a:pt x="5405386" y="1458569"/>
                </a:lnTo>
                <a:lnTo>
                  <a:pt x="5420195" y="1420520"/>
                </a:lnTo>
                <a:lnTo>
                  <a:pt x="5433695" y="1382471"/>
                </a:lnTo>
                <a:lnTo>
                  <a:pt x="5445912" y="1344422"/>
                </a:lnTo>
                <a:lnTo>
                  <a:pt x="5449697" y="1331734"/>
                </a:lnTo>
                <a:lnTo>
                  <a:pt x="5453316" y="1331734"/>
                </a:lnTo>
                <a:lnTo>
                  <a:pt x="5463286" y="1293685"/>
                </a:lnTo>
                <a:lnTo>
                  <a:pt x="5471909" y="1255636"/>
                </a:lnTo>
                <a:lnTo>
                  <a:pt x="5479123" y="1217587"/>
                </a:lnTo>
                <a:lnTo>
                  <a:pt x="5485015" y="1179537"/>
                </a:lnTo>
                <a:lnTo>
                  <a:pt x="5489448" y="1141488"/>
                </a:lnTo>
                <a:lnTo>
                  <a:pt x="5492534" y="1103439"/>
                </a:lnTo>
                <a:lnTo>
                  <a:pt x="5494452" y="1052703"/>
                </a:lnTo>
                <a:lnTo>
                  <a:pt x="5494452" y="1027341"/>
                </a:lnTo>
                <a:close/>
              </a:path>
            </a:pathLst>
          </a:custGeom>
          <a:solidFill>
            <a:srgbClr val="FF54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2756084" y="1403886"/>
            <a:ext cx="5101590" cy="345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spc="105" b="1">
                <a:solidFill>
                  <a:srgbClr val="FFFFFF"/>
                </a:solidFill>
                <a:latin typeface="Cambria"/>
                <a:cs typeface="Cambria"/>
              </a:rPr>
              <a:t>User-</a:t>
            </a: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Based</a:t>
            </a:r>
            <a:r>
              <a:rPr dirty="0" sz="2100" spc="13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140" b="1">
                <a:solidFill>
                  <a:srgbClr val="FFFFFF"/>
                </a:solidFill>
                <a:latin typeface="Cambria"/>
                <a:cs typeface="Cambria"/>
              </a:rPr>
              <a:t>KNN</a:t>
            </a:r>
            <a:r>
              <a:rPr dirty="0" sz="2100" spc="13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(K-</a:t>
            </a:r>
            <a:r>
              <a:rPr dirty="0" sz="2100" spc="50" b="1">
                <a:solidFill>
                  <a:srgbClr val="FFFFFF"/>
                </a:solidFill>
                <a:latin typeface="Cambria"/>
                <a:cs typeface="Cambria"/>
              </a:rPr>
              <a:t>Nearest</a:t>
            </a:r>
            <a:r>
              <a:rPr dirty="0" sz="2100" spc="13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-10" b="1">
                <a:solidFill>
                  <a:srgbClr val="FFFFFF"/>
                </a:solidFill>
                <a:latin typeface="Cambria"/>
                <a:cs typeface="Cambria"/>
              </a:rPr>
              <a:t>Neighbors)</a:t>
            </a:r>
            <a:endParaRPr sz="2100">
              <a:latin typeface="Cambria"/>
              <a:cs typeface="Cambri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2756084" y="2765961"/>
            <a:ext cx="6791959" cy="1250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Model</a:t>
            </a:r>
            <a:r>
              <a:rPr dirty="0" sz="2100" spc="19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Type:</a:t>
            </a:r>
            <a:r>
              <a:rPr dirty="0" sz="2100" spc="-14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5">
                <a:solidFill>
                  <a:srgbClr val="FFFFFF"/>
                </a:solidFill>
                <a:latin typeface="Cambria"/>
                <a:cs typeface="Cambria"/>
              </a:rPr>
              <a:t>Collaborative</a:t>
            </a:r>
            <a:r>
              <a:rPr dirty="0" sz="2100" spc="1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50">
                <a:solidFill>
                  <a:srgbClr val="FFFFFF"/>
                </a:solidFill>
                <a:latin typeface="Cambria"/>
                <a:cs typeface="Cambria"/>
              </a:rPr>
              <a:t>Filtering</a:t>
            </a:r>
            <a:r>
              <a:rPr dirty="0" sz="2100" spc="1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(User-</a:t>
            </a:r>
            <a:r>
              <a:rPr dirty="0" sz="2100" spc="-10">
                <a:solidFill>
                  <a:srgbClr val="FFFFFF"/>
                </a:solidFill>
                <a:latin typeface="Cambria"/>
                <a:cs typeface="Cambria"/>
              </a:rPr>
              <a:t>Based)</a:t>
            </a:r>
            <a:endParaRPr sz="21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140"/>
              </a:spcBef>
            </a:pPr>
            <a:endParaRPr sz="21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</a:pP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Library</a:t>
            </a:r>
            <a:r>
              <a:rPr dirty="0" sz="2100" spc="215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Used:</a:t>
            </a:r>
            <a:r>
              <a:rPr dirty="0" sz="2100" spc="-165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90">
                <a:solidFill>
                  <a:srgbClr val="FFFFFF"/>
                </a:solidFill>
                <a:latin typeface="Cambria"/>
                <a:cs typeface="Cambria"/>
              </a:rPr>
              <a:t>KNNBasic(user_based=True)</a:t>
            </a:r>
            <a:r>
              <a:rPr dirty="0" sz="2100" spc="2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dirty="0" sz="2100" spc="2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0">
                <a:solidFill>
                  <a:srgbClr val="FFFFFF"/>
                </a:solidFill>
                <a:latin typeface="Cambria"/>
                <a:cs typeface="Cambria"/>
              </a:rPr>
              <a:t>Surprise</a:t>
            </a:r>
            <a:endParaRPr sz="2100">
              <a:latin typeface="Cambria"/>
              <a:cs typeface="Cambri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2756084" y="5032911"/>
            <a:ext cx="7200900" cy="3964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spc="-10" b="1">
                <a:solidFill>
                  <a:srgbClr val="FFFFFF"/>
                </a:solidFill>
                <a:latin typeface="Cambria"/>
                <a:cs typeface="Cambria"/>
              </a:rPr>
              <a:t>Advantages:</a:t>
            </a:r>
            <a:endParaRPr sz="21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140"/>
              </a:spcBef>
            </a:pPr>
            <a:endParaRPr sz="21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</a:pPr>
            <a:r>
              <a:rPr dirty="0" sz="2100" spc="75">
                <a:solidFill>
                  <a:srgbClr val="FFFFFF"/>
                </a:solidFill>
                <a:latin typeface="Cambria"/>
                <a:cs typeface="Cambria"/>
              </a:rPr>
              <a:t>Simple</a:t>
            </a:r>
            <a:r>
              <a:rPr dirty="0" sz="2100" spc="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5">
                <a:solidFill>
                  <a:srgbClr val="FFFFFF"/>
                </a:solidFill>
                <a:latin typeface="Cambria"/>
                <a:cs typeface="Cambria"/>
              </a:rPr>
              <a:t>and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5">
                <a:solidFill>
                  <a:srgbClr val="FFFFFF"/>
                </a:solidFill>
                <a:latin typeface="Cambria"/>
                <a:cs typeface="Cambria"/>
              </a:rPr>
              <a:t>easy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105">
                <a:solidFill>
                  <a:srgbClr val="FFFFFF"/>
                </a:solidFill>
                <a:latin typeface="Cambria"/>
                <a:cs typeface="Cambria"/>
              </a:rPr>
              <a:t>to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0">
                <a:solidFill>
                  <a:srgbClr val="FFFFFF"/>
                </a:solidFill>
                <a:latin typeface="Cambria"/>
                <a:cs typeface="Cambria"/>
              </a:rPr>
              <a:t>understand</a:t>
            </a:r>
            <a:endParaRPr sz="21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145"/>
              </a:spcBef>
            </a:pPr>
            <a:endParaRPr sz="21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</a:pPr>
            <a:r>
              <a:rPr dirty="0" sz="2100" spc="100">
                <a:solidFill>
                  <a:srgbClr val="FFFFFF"/>
                </a:solidFill>
                <a:latin typeface="Cambria"/>
                <a:cs typeface="Cambria"/>
              </a:rPr>
              <a:t>Recommends</a:t>
            </a:r>
            <a:r>
              <a:rPr dirty="0" sz="2100" spc="15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5">
                <a:solidFill>
                  <a:srgbClr val="FFFFFF"/>
                </a:solidFill>
                <a:latin typeface="Cambria"/>
                <a:cs typeface="Cambria"/>
              </a:rPr>
              <a:t>based</a:t>
            </a:r>
            <a:r>
              <a:rPr dirty="0" sz="2100" spc="16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100">
                <a:solidFill>
                  <a:srgbClr val="FFFFFF"/>
                </a:solidFill>
                <a:latin typeface="Cambria"/>
                <a:cs typeface="Cambria"/>
              </a:rPr>
              <a:t>on</a:t>
            </a:r>
            <a:r>
              <a:rPr dirty="0" sz="2100" spc="15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>
                <a:solidFill>
                  <a:srgbClr val="FFFFFF"/>
                </a:solidFill>
                <a:latin typeface="Cambria"/>
                <a:cs typeface="Cambria"/>
              </a:rPr>
              <a:t>similar</a:t>
            </a:r>
            <a:r>
              <a:rPr dirty="0" sz="2100" spc="16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50">
                <a:solidFill>
                  <a:srgbClr val="FFFFFF"/>
                </a:solidFill>
                <a:latin typeface="Cambria"/>
                <a:cs typeface="Cambria"/>
              </a:rPr>
              <a:t>users'</a:t>
            </a:r>
            <a:r>
              <a:rPr dirty="0" sz="2100" spc="16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80">
                <a:solidFill>
                  <a:srgbClr val="FFFFFF"/>
                </a:solidFill>
                <a:latin typeface="Cambria"/>
                <a:cs typeface="Cambria"/>
              </a:rPr>
              <a:t>preferences</a:t>
            </a:r>
            <a:endParaRPr sz="2100">
              <a:latin typeface="Cambria"/>
              <a:cs typeface="Cambria"/>
            </a:endParaRPr>
          </a:p>
          <a:p>
            <a:pPr marL="12700" marR="5080">
              <a:lnSpc>
                <a:spcPct val="282700"/>
              </a:lnSpc>
            </a:pPr>
            <a:r>
              <a:rPr dirty="0" sz="2100" spc="155">
                <a:solidFill>
                  <a:srgbClr val="FFFFFF"/>
                </a:solidFill>
                <a:latin typeface="Cambria"/>
                <a:cs typeface="Cambria"/>
              </a:rPr>
              <a:t>Good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100">
                <a:solidFill>
                  <a:srgbClr val="FFFFFF"/>
                </a:solidFill>
                <a:latin typeface="Cambria"/>
                <a:cs typeface="Cambria"/>
              </a:rPr>
              <a:t>recommending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85">
                <a:solidFill>
                  <a:srgbClr val="FFFFFF"/>
                </a:solidFill>
                <a:latin typeface="Cambria"/>
                <a:cs typeface="Cambria"/>
              </a:rPr>
              <a:t>new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5">
                <a:solidFill>
                  <a:srgbClr val="FFFFFF"/>
                </a:solidFill>
                <a:latin typeface="Cambria"/>
                <a:cs typeface="Cambria"/>
              </a:rPr>
              <a:t>movies</a:t>
            </a:r>
            <a:r>
              <a:rPr dirty="0" sz="2100" spc="10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90">
                <a:solidFill>
                  <a:srgbClr val="FFFFFF"/>
                </a:solidFill>
                <a:latin typeface="Cambria"/>
                <a:cs typeface="Cambria"/>
              </a:rPr>
              <a:t>(cold-</a:t>
            </a:r>
            <a:r>
              <a:rPr dirty="0" sz="2100" spc="70">
                <a:solidFill>
                  <a:srgbClr val="FFFFFF"/>
                </a:solidFill>
                <a:latin typeface="Cambria"/>
                <a:cs typeface="Cambria"/>
              </a:rPr>
              <a:t>start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0">
                <a:solidFill>
                  <a:srgbClr val="FFFFFF"/>
                </a:solidFill>
                <a:latin typeface="Cambria"/>
                <a:cs typeface="Cambria"/>
              </a:rPr>
              <a:t>items </a:t>
            </a:r>
            <a:r>
              <a:rPr dirty="0" sz="2100" spc="55">
                <a:solidFill>
                  <a:srgbClr val="FFFFFF"/>
                </a:solidFill>
                <a:latin typeface="Cambria"/>
                <a:cs typeface="Cambria"/>
              </a:rPr>
              <a:t>Explains</a:t>
            </a:r>
            <a:r>
              <a:rPr dirty="0" sz="2100" spc="1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recommendations</a:t>
            </a:r>
            <a:r>
              <a:rPr dirty="0" sz="2100" spc="1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0">
                <a:solidFill>
                  <a:srgbClr val="FFFFFF"/>
                </a:solidFill>
                <a:latin typeface="Cambria"/>
                <a:cs typeface="Cambria"/>
              </a:rPr>
              <a:t>using</a:t>
            </a:r>
            <a:r>
              <a:rPr dirty="0" sz="2100" spc="1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>
                <a:solidFill>
                  <a:srgbClr val="FFFFFF"/>
                </a:solidFill>
                <a:latin typeface="Cambria"/>
                <a:cs typeface="Cambria"/>
              </a:rPr>
              <a:t>similar</a:t>
            </a:r>
            <a:r>
              <a:rPr dirty="0" sz="2100" spc="1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5">
                <a:solidFill>
                  <a:srgbClr val="FFFFFF"/>
                </a:solidFill>
                <a:latin typeface="Cambria"/>
                <a:cs typeface="Cambria"/>
              </a:rPr>
              <a:t>users</a:t>
            </a:r>
            <a:endParaRPr sz="21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136869" y="1187491"/>
            <a:ext cx="4610099" cy="7905749"/>
          </a:xfrm>
          <a:prstGeom prst="rect">
            <a:avLst/>
          </a:prstGeom>
        </p:spPr>
      </p:pic>
      <p:sp>
        <p:nvSpPr>
          <p:cNvPr id="3" name="object 3" descr=""/>
          <p:cNvSpPr/>
          <p:nvPr/>
        </p:nvSpPr>
        <p:spPr>
          <a:xfrm>
            <a:off x="0" y="8404821"/>
            <a:ext cx="3036570" cy="1882775"/>
          </a:xfrm>
          <a:custGeom>
            <a:avLst/>
            <a:gdLst/>
            <a:ahLst/>
            <a:cxnLst/>
            <a:rect l="l" t="t" r="r" b="b"/>
            <a:pathLst>
              <a:path w="3036570" h="1882775">
                <a:moveTo>
                  <a:pt x="3036482" y="1882177"/>
                </a:moveTo>
                <a:lnTo>
                  <a:pt x="0" y="1882177"/>
                </a:lnTo>
                <a:lnTo>
                  <a:pt x="0" y="452882"/>
                </a:lnTo>
                <a:lnTo>
                  <a:pt x="32379" y="425200"/>
                </a:lnTo>
                <a:lnTo>
                  <a:pt x="78517" y="388064"/>
                </a:lnTo>
                <a:lnTo>
                  <a:pt x="114299" y="360807"/>
                </a:lnTo>
                <a:lnTo>
                  <a:pt x="150685" y="334422"/>
                </a:lnTo>
                <a:lnTo>
                  <a:pt x="187832" y="308991"/>
                </a:lnTo>
                <a:lnTo>
                  <a:pt x="225583" y="284448"/>
                </a:lnTo>
                <a:lnTo>
                  <a:pt x="263905" y="260858"/>
                </a:lnTo>
                <a:lnTo>
                  <a:pt x="302847" y="238268"/>
                </a:lnTo>
                <a:lnTo>
                  <a:pt x="342264" y="216535"/>
                </a:lnTo>
                <a:lnTo>
                  <a:pt x="382174" y="195754"/>
                </a:lnTo>
                <a:lnTo>
                  <a:pt x="422655" y="176022"/>
                </a:lnTo>
                <a:lnTo>
                  <a:pt x="463613" y="157274"/>
                </a:lnTo>
                <a:lnTo>
                  <a:pt x="504951" y="139573"/>
                </a:lnTo>
                <a:lnTo>
                  <a:pt x="546687" y="122856"/>
                </a:lnTo>
                <a:lnTo>
                  <a:pt x="588898" y="107188"/>
                </a:lnTo>
                <a:lnTo>
                  <a:pt x="631491" y="92615"/>
                </a:lnTo>
                <a:lnTo>
                  <a:pt x="674369" y="78994"/>
                </a:lnTo>
                <a:lnTo>
                  <a:pt x="717597" y="66421"/>
                </a:lnTo>
                <a:lnTo>
                  <a:pt x="761110" y="54991"/>
                </a:lnTo>
                <a:lnTo>
                  <a:pt x="804846" y="44624"/>
                </a:lnTo>
                <a:lnTo>
                  <a:pt x="848867" y="35306"/>
                </a:lnTo>
                <a:lnTo>
                  <a:pt x="893143" y="27098"/>
                </a:lnTo>
                <a:lnTo>
                  <a:pt x="937513" y="19939"/>
                </a:lnTo>
                <a:lnTo>
                  <a:pt x="982059" y="13891"/>
                </a:lnTo>
                <a:lnTo>
                  <a:pt x="1026794" y="8890"/>
                </a:lnTo>
                <a:lnTo>
                  <a:pt x="1071597" y="4908"/>
                </a:lnTo>
                <a:lnTo>
                  <a:pt x="1116583" y="2159"/>
                </a:lnTo>
                <a:lnTo>
                  <a:pt x="1161541" y="555"/>
                </a:lnTo>
                <a:lnTo>
                  <a:pt x="1206499" y="0"/>
                </a:lnTo>
                <a:lnTo>
                  <a:pt x="1228001" y="141"/>
                </a:lnTo>
                <a:lnTo>
                  <a:pt x="1248336" y="555"/>
                </a:lnTo>
                <a:lnTo>
                  <a:pt x="1249471" y="555"/>
                </a:lnTo>
                <a:lnTo>
                  <a:pt x="1270586" y="1232"/>
                </a:lnTo>
                <a:lnTo>
                  <a:pt x="1271386" y="1232"/>
                </a:lnTo>
                <a:lnTo>
                  <a:pt x="1296415" y="2286"/>
                </a:lnTo>
                <a:lnTo>
                  <a:pt x="1316575" y="3371"/>
                </a:lnTo>
                <a:lnTo>
                  <a:pt x="1317048" y="3371"/>
                </a:lnTo>
                <a:lnTo>
                  <a:pt x="1339765" y="4908"/>
                </a:lnTo>
                <a:lnTo>
                  <a:pt x="1340019" y="4908"/>
                </a:lnTo>
                <a:lnTo>
                  <a:pt x="1363799" y="6822"/>
                </a:lnTo>
                <a:lnTo>
                  <a:pt x="1409204" y="11277"/>
                </a:lnTo>
                <a:lnTo>
                  <a:pt x="1454074" y="16766"/>
                </a:lnTo>
                <a:lnTo>
                  <a:pt x="1497748" y="23266"/>
                </a:lnTo>
                <a:lnTo>
                  <a:pt x="1542743" y="31065"/>
                </a:lnTo>
                <a:lnTo>
                  <a:pt x="1586712" y="39828"/>
                </a:lnTo>
                <a:lnTo>
                  <a:pt x="1630033" y="49555"/>
                </a:lnTo>
                <a:lnTo>
                  <a:pt x="1674079" y="60563"/>
                </a:lnTo>
                <a:lnTo>
                  <a:pt x="1717306" y="72565"/>
                </a:lnTo>
                <a:lnTo>
                  <a:pt x="1760128" y="85487"/>
                </a:lnTo>
                <a:lnTo>
                  <a:pt x="1802887" y="99584"/>
                </a:lnTo>
                <a:lnTo>
                  <a:pt x="1845412" y="114873"/>
                </a:lnTo>
                <a:lnTo>
                  <a:pt x="1887485" y="131102"/>
                </a:lnTo>
                <a:lnTo>
                  <a:pt x="1928764" y="148159"/>
                </a:lnTo>
                <a:lnTo>
                  <a:pt x="1969912" y="166395"/>
                </a:lnTo>
                <a:lnTo>
                  <a:pt x="2010857" y="185763"/>
                </a:lnTo>
                <a:lnTo>
                  <a:pt x="2050937" y="206008"/>
                </a:lnTo>
                <a:lnTo>
                  <a:pt x="2090550" y="227119"/>
                </a:lnTo>
                <a:lnTo>
                  <a:pt x="2129706" y="249305"/>
                </a:lnTo>
                <a:lnTo>
                  <a:pt x="2168559" y="272522"/>
                </a:lnTo>
                <a:lnTo>
                  <a:pt x="2206404" y="296485"/>
                </a:lnTo>
                <a:lnTo>
                  <a:pt x="2243946" y="321587"/>
                </a:lnTo>
                <a:lnTo>
                  <a:pt x="2280530" y="347368"/>
                </a:lnTo>
                <a:lnTo>
                  <a:pt x="2316704" y="374207"/>
                </a:lnTo>
                <a:lnTo>
                  <a:pt x="2352188" y="401881"/>
                </a:lnTo>
                <a:lnTo>
                  <a:pt x="2387028" y="430436"/>
                </a:lnTo>
                <a:lnTo>
                  <a:pt x="2421127" y="459825"/>
                </a:lnTo>
                <a:lnTo>
                  <a:pt x="2454465" y="490093"/>
                </a:lnTo>
                <a:lnTo>
                  <a:pt x="2487040" y="521144"/>
                </a:lnTo>
                <a:lnTo>
                  <a:pt x="2518854" y="552958"/>
                </a:lnTo>
                <a:lnTo>
                  <a:pt x="2549905" y="585533"/>
                </a:lnTo>
                <a:lnTo>
                  <a:pt x="2580173" y="618871"/>
                </a:lnTo>
                <a:lnTo>
                  <a:pt x="2609562" y="652970"/>
                </a:lnTo>
                <a:lnTo>
                  <a:pt x="2638117" y="687828"/>
                </a:lnTo>
                <a:lnTo>
                  <a:pt x="2665791" y="723348"/>
                </a:lnTo>
                <a:lnTo>
                  <a:pt x="2692630" y="759396"/>
                </a:lnTo>
                <a:lnTo>
                  <a:pt x="2718538" y="796163"/>
                </a:lnTo>
                <a:lnTo>
                  <a:pt x="2743513" y="833648"/>
                </a:lnTo>
                <a:lnTo>
                  <a:pt x="2767603" y="871660"/>
                </a:lnTo>
                <a:lnTo>
                  <a:pt x="2790676" y="910310"/>
                </a:lnTo>
                <a:lnTo>
                  <a:pt x="2812825" y="949501"/>
                </a:lnTo>
                <a:lnTo>
                  <a:pt x="2834117" y="989147"/>
                </a:lnTo>
                <a:lnTo>
                  <a:pt x="2854362" y="1029343"/>
                </a:lnTo>
                <a:lnTo>
                  <a:pt x="2873603" y="1070086"/>
                </a:lnTo>
                <a:lnTo>
                  <a:pt x="2891839" y="1111234"/>
                </a:lnTo>
                <a:lnTo>
                  <a:pt x="2909024" y="1152765"/>
                </a:lnTo>
                <a:lnTo>
                  <a:pt x="2925252" y="1194726"/>
                </a:lnTo>
                <a:lnTo>
                  <a:pt x="2940343" y="1237164"/>
                </a:lnTo>
                <a:lnTo>
                  <a:pt x="2954440" y="1279888"/>
                </a:lnTo>
                <a:lnTo>
                  <a:pt x="2967561" y="1322941"/>
                </a:lnTo>
                <a:lnTo>
                  <a:pt x="2979562" y="1366323"/>
                </a:lnTo>
                <a:lnTo>
                  <a:pt x="2990443" y="1409948"/>
                </a:lnTo>
                <a:lnTo>
                  <a:pt x="3000297" y="1453814"/>
                </a:lnTo>
                <a:lnTo>
                  <a:pt x="3009060" y="1497986"/>
                </a:lnTo>
                <a:lnTo>
                  <a:pt x="3016732" y="1542321"/>
                </a:lnTo>
                <a:lnTo>
                  <a:pt x="3023377" y="1586750"/>
                </a:lnTo>
                <a:lnTo>
                  <a:pt x="3028902" y="1631414"/>
                </a:lnTo>
                <a:lnTo>
                  <a:pt x="3033303" y="1676199"/>
                </a:lnTo>
                <a:lnTo>
                  <a:pt x="3036482" y="1718935"/>
                </a:lnTo>
                <a:lnTo>
                  <a:pt x="3036482" y="1882177"/>
                </a:lnTo>
                <a:close/>
              </a:path>
            </a:pathLst>
          </a:custGeom>
          <a:solidFill>
            <a:srgbClr val="FF54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 descr=""/>
          <p:cNvSpPr/>
          <p:nvPr/>
        </p:nvSpPr>
        <p:spPr>
          <a:xfrm>
            <a:off x="12136856" y="335584"/>
            <a:ext cx="5494655" cy="8757920"/>
          </a:xfrm>
          <a:custGeom>
            <a:avLst/>
            <a:gdLst/>
            <a:ahLst/>
            <a:cxnLst/>
            <a:rect l="l" t="t" r="r" b="b"/>
            <a:pathLst>
              <a:path w="5494655" h="8757920">
                <a:moveTo>
                  <a:pt x="5494452" y="1027341"/>
                </a:moveTo>
                <a:lnTo>
                  <a:pt x="5492521" y="976604"/>
                </a:lnTo>
                <a:lnTo>
                  <a:pt x="5489448" y="938555"/>
                </a:lnTo>
                <a:lnTo>
                  <a:pt x="5485041" y="900506"/>
                </a:lnTo>
                <a:lnTo>
                  <a:pt x="5479135" y="862457"/>
                </a:lnTo>
                <a:lnTo>
                  <a:pt x="5471896" y="824407"/>
                </a:lnTo>
                <a:lnTo>
                  <a:pt x="5463286" y="786358"/>
                </a:lnTo>
                <a:lnTo>
                  <a:pt x="5453342" y="748309"/>
                </a:lnTo>
                <a:lnTo>
                  <a:pt x="5441988" y="710260"/>
                </a:lnTo>
                <a:lnTo>
                  <a:pt x="5429364" y="672211"/>
                </a:lnTo>
                <a:lnTo>
                  <a:pt x="5415407" y="634161"/>
                </a:lnTo>
                <a:lnTo>
                  <a:pt x="5410403" y="634161"/>
                </a:lnTo>
                <a:lnTo>
                  <a:pt x="5405298" y="621474"/>
                </a:lnTo>
                <a:lnTo>
                  <a:pt x="5389207" y="583425"/>
                </a:lnTo>
                <a:lnTo>
                  <a:pt x="5371846" y="545376"/>
                </a:lnTo>
                <a:lnTo>
                  <a:pt x="5359565" y="520014"/>
                </a:lnTo>
                <a:lnTo>
                  <a:pt x="5353202" y="520014"/>
                </a:lnTo>
                <a:lnTo>
                  <a:pt x="5346700" y="507326"/>
                </a:lnTo>
                <a:lnTo>
                  <a:pt x="5340058" y="494652"/>
                </a:lnTo>
                <a:lnTo>
                  <a:pt x="5333289" y="481965"/>
                </a:lnTo>
                <a:lnTo>
                  <a:pt x="5326392" y="469277"/>
                </a:lnTo>
                <a:lnTo>
                  <a:pt x="5319395" y="456603"/>
                </a:lnTo>
                <a:lnTo>
                  <a:pt x="5312283" y="456603"/>
                </a:lnTo>
                <a:lnTo>
                  <a:pt x="5305018" y="443915"/>
                </a:lnTo>
                <a:lnTo>
                  <a:pt x="5297614" y="431228"/>
                </a:lnTo>
                <a:lnTo>
                  <a:pt x="5290058" y="418553"/>
                </a:lnTo>
                <a:lnTo>
                  <a:pt x="5282387" y="405866"/>
                </a:lnTo>
                <a:lnTo>
                  <a:pt x="5274615" y="393179"/>
                </a:lnTo>
                <a:lnTo>
                  <a:pt x="5266715" y="393179"/>
                </a:lnTo>
                <a:lnTo>
                  <a:pt x="5258689" y="380504"/>
                </a:lnTo>
                <a:lnTo>
                  <a:pt x="5250548" y="367817"/>
                </a:lnTo>
                <a:lnTo>
                  <a:pt x="5242293" y="355130"/>
                </a:lnTo>
                <a:lnTo>
                  <a:pt x="5233924" y="355130"/>
                </a:lnTo>
                <a:lnTo>
                  <a:pt x="5225415" y="342455"/>
                </a:lnTo>
                <a:lnTo>
                  <a:pt x="5216791" y="329768"/>
                </a:lnTo>
                <a:lnTo>
                  <a:pt x="5208067" y="317080"/>
                </a:lnTo>
                <a:lnTo>
                  <a:pt x="5199215" y="317080"/>
                </a:lnTo>
                <a:lnTo>
                  <a:pt x="5190236" y="304406"/>
                </a:lnTo>
                <a:lnTo>
                  <a:pt x="5181143" y="291719"/>
                </a:lnTo>
                <a:lnTo>
                  <a:pt x="5171948" y="291719"/>
                </a:lnTo>
                <a:lnTo>
                  <a:pt x="5162664" y="279031"/>
                </a:lnTo>
                <a:lnTo>
                  <a:pt x="5153279" y="266357"/>
                </a:lnTo>
                <a:lnTo>
                  <a:pt x="5143779" y="266357"/>
                </a:lnTo>
                <a:lnTo>
                  <a:pt x="5134165" y="253669"/>
                </a:lnTo>
                <a:lnTo>
                  <a:pt x="5124462" y="240982"/>
                </a:lnTo>
                <a:lnTo>
                  <a:pt x="5114671" y="240982"/>
                </a:lnTo>
                <a:lnTo>
                  <a:pt x="5104790" y="228295"/>
                </a:lnTo>
                <a:lnTo>
                  <a:pt x="5094795" y="215620"/>
                </a:lnTo>
                <a:lnTo>
                  <a:pt x="5084711" y="215620"/>
                </a:lnTo>
                <a:lnTo>
                  <a:pt x="5074539" y="202933"/>
                </a:lnTo>
                <a:lnTo>
                  <a:pt x="5064277" y="202933"/>
                </a:lnTo>
                <a:lnTo>
                  <a:pt x="5053901" y="190246"/>
                </a:lnTo>
                <a:lnTo>
                  <a:pt x="5043436" y="177571"/>
                </a:lnTo>
                <a:lnTo>
                  <a:pt x="5032883" y="177571"/>
                </a:lnTo>
                <a:lnTo>
                  <a:pt x="5022266" y="164884"/>
                </a:lnTo>
                <a:lnTo>
                  <a:pt x="5011547" y="164884"/>
                </a:lnTo>
                <a:lnTo>
                  <a:pt x="5000739" y="152196"/>
                </a:lnTo>
                <a:lnTo>
                  <a:pt x="4989830" y="152196"/>
                </a:lnTo>
                <a:lnTo>
                  <a:pt x="4978857" y="139522"/>
                </a:lnTo>
                <a:lnTo>
                  <a:pt x="4967808" y="139522"/>
                </a:lnTo>
                <a:lnTo>
                  <a:pt x="4956708" y="126834"/>
                </a:lnTo>
                <a:lnTo>
                  <a:pt x="4945507" y="126834"/>
                </a:lnTo>
                <a:lnTo>
                  <a:pt x="4934242" y="114147"/>
                </a:lnTo>
                <a:lnTo>
                  <a:pt x="4922913" y="114147"/>
                </a:lnTo>
                <a:lnTo>
                  <a:pt x="4911522" y="101473"/>
                </a:lnTo>
                <a:lnTo>
                  <a:pt x="4900041" y="101473"/>
                </a:lnTo>
                <a:lnTo>
                  <a:pt x="4888471" y="88785"/>
                </a:lnTo>
                <a:lnTo>
                  <a:pt x="4865141" y="88785"/>
                </a:lnTo>
                <a:lnTo>
                  <a:pt x="4853432" y="76098"/>
                </a:lnTo>
                <a:lnTo>
                  <a:pt x="4841672" y="76098"/>
                </a:lnTo>
                <a:lnTo>
                  <a:pt x="4829835" y="63423"/>
                </a:lnTo>
                <a:lnTo>
                  <a:pt x="4805934" y="63423"/>
                </a:lnTo>
                <a:lnTo>
                  <a:pt x="4793907" y="50736"/>
                </a:lnTo>
                <a:lnTo>
                  <a:pt x="4757547" y="50736"/>
                </a:lnTo>
                <a:lnTo>
                  <a:pt x="4745329" y="38049"/>
                </a:lnTo>
                <a:lnTo>
                  <a:pt x="4720755" y="38049"/>
                </a:lnTo>
                <a:lnTo>
                  <a:pt x="4708398" y="25374"/>
                </a:lnTo>
                <a:lnTo>
                  <a:pt x="4658614" y="25374"/>
                </a:lnTo>
                <a:lnTo>
                  <a:pt x="4646117" y="12687"/>
                </a:lnTo>
                <a:lnTo>
                  <a:pt x="4570577" y="12687"/>
                </a:lnTo>
                <a:lnTo>
                  <a:pt x="4557903" y="0"/>
                </a:lnTo>
                <a:lnTo>
                  <a:pt x="4341787" y="0"/>
                </a:lnTo>
                <a:lnTo>
                  <a:pt x="4329125" y="12687"/>
                </a:lnTo>
                <a:lnTo>
                  <a:pt x="4266298" y="12687"/>
                </a:lnTo>
                <a:lnTo>
                  <a:pt x="4253738" y="25374"/>
                </a:lnTo>
                <a:lnTo>
                  <a:pt x="4203954" y="25374"/>
                </a:lnTo>
                <a:lnTo>
                  <a:pt x="4191597" y="38049"/>
                </a:lnTo>
                <a:lnTo>
                  <a:pt x="4167022" y="38049"/>
                </a:lnTo>
                <a:lnTo>
                  <a:pt x="4154805" y="50736"/>
                </a:lnTo>
                <a:lnTo>
                  <a:pt x="4118445" y="50736"/>
                </a:lnTo>
                <a:lnTo>
                  <a:pt x="4106418" y="63423"/>
                </a:lnTo>
                <a:lnTo>
                  <a:pt x="4082580" y="63423"/>
                </a:lnTo>
                <a:lnTo>
                  <a:pt x="4070743" y="76098"/>
                </a:lnTo>
                <a:lnTo>
                  <a:pt x="4058920" y="76098"/>
                </a:lnTo>
                <a:lnTo>
                  <a:pt x="4047159" y="88785"/>
                </a:lnTo>
                <a:lnTo>
                  <a:pt x="4023868" y="88785"/>
                </a:lnTo>
                <a:lnTo>
                  <a:pt x="4012311" y="101473"/>
                </a:lnTo>
                <a:lnTo>
                  <a:pt x="4000830" y="101473"/>
                </a:lnTo>
                <a:lnTo>
                  <a:pt x="3989438" y="114147"/>
                </a:lnTo>
                <a:lnTo>
                  <a:pt x="3978110" y="114147"/>
                </a:lnTo>
                <a:lnTo>
                  <a:pt x="3966845" y="126834"/>
                </a:lnTo>
                <a:lnTo>
                  <a:pt x="3955656" y="126834"/>
                </a:lnTo>
                <a:lnTo>
                  <a:pt x="3944543" y="139522"/>
                </a:lnTo>
                <a:lnTo>
                  <a:pt x="3933507" y="139522"/>
                </a:lnTo>
                <a:lnTo>
                  <a:pt x="3922522" y="152196"/>
                </a:lnTo>
                <a:lnTo>
                  <a:pt x="3911612" y="152196"/>
                </a:lnTo>
                <a:lnTo>
                  <a:pt x="3900805" y="164884"/>
                </a:lnTo>
                <a:lnTo>
                  <a:pt x="3890086" y="164884"/>
                </a:lnTo>
                <a:lnTo>
                  <a:pt x="3879469" y="177571"/>
                </a:lnTo>
                <a:lnTo>
                  <a:pt x="3868928" y="177571"/>
                </a:lnTo>
                <a:lnTo>
                  <a:pt x="3858450" y="190246"/>
                </a:lnTo>
                <a:lnTo>
                  <a:pt x="3848074" y="202933"/>
                </a:lnTo>
                <a:lnTo>
                  <a:pt x="3837813" y="202933"/>
                </a:lnTo>
                <a:lnTo>
                  <a:pt x="3827665" y="215620"/>
                </a:lnTo>
                <a:lnTo>
                  <a:pt x="3817607" y="215620"/>
                </a:lnTo>
                <a:lnTo>
                  <a:pt x="3797681" y="240982"/>
                </a:lnTo>
                <a:lnTo>
                  <a:pt x="3787864" y="240982"/>
                </a:lnTo>
                <a:lnTo>
                  <a:pt x="3778186" y="253669"/>
                </a:lnTo>
                <a:lnTo>
                  <a:pt x="3768610" y="266357"/>
                </a:lnTo>
                <a:lnTo>
                  <a:pt x="3759073" y="266357"/>
                </a:lnTo>
                <a:lnTo>
                  <a:pt x="3749637" y="279031"/>
                </a:lnTo>
                <a:lnTo>
                  <a:pt x="3740353" y="291719"/>
                </a:lnTo>
                <a:lnTo>
                  <a:pt x="3731196" y="291719"/>
                </a:lnTo>
                <a:lnTo>
                  <a:pt x="3722116" y="304406"/>
                </a:lnTo>
                <a:lnTo>
                  <a:pt x="3713137" y="317080"/>
                </a:lnTo>
                <a:lnTo>
                  <a:pt x="3704285" y="317080"/>
                </a:lnTo>
                <a:lnTo>
                  <a:pt x="3695560" y="329768"/>
                </a:lnTo>
                <a:lnTo>
                  <a:pt x="3686937" y="342455"/>
                </a:lnTo>
                <a:lnTo>
                  <a:pt x="3678440" y="355130"/>
                </a:lnTo>
                <a:lnTo>
                  <a:pt x="3670058" y="355130"/>
                </a:lnTo>
                <a:lnTo>
                  <a:pt x="3661816" y="367817"/>
                </a:lnTo>
                <a:lnTo>
                  <a:pt x="3653663" y="380504"/>
                </a:lnTo>
                <a:lnTo>
                  <a:pt x="3645636" y="393179"/>
                </a:lnTo>
                <a:lnTo>
                  <a:pt x="3637737" y="393179"/>
                </a:lnTo>
                <a:lnTo>
                  <a:pt x="3614763" y="431228"/>
                </a:lnTo>
                <a:lnTo>
                  <a:pt x="3600132" y="456603"/>
                </a:lnTo>
                <a:lnTo>
                  <a:pt x="3592957" y="456603"/>
                </a:lnTo>
                <a:lnTo>
                  <a:pt x="3572281" y="494652"/>
                </a:lnTo>
                <a:lnTo>
                  <a:pt x="3559149" y="520014"/>
                </a:lnTo>
                <a:lnTo>
                  <a:pt x="3552799" y="520014"/>
                </a:lnTo>
                <a:lnTo>
                  <a:pt x="3534600" y="558063"/>
                </a:lnTo>
                <a:lnTo>
                  <a:pt x="3517646" y="596112"/>
                </a:lnTo>
                <a:lnTo>
                  <a:pt x="3501872" y="634161"/>
                </a:lnTo>
                <a:lnTo>
                  <a:pt x="3496945" y="634161"/>
                </a:lnTo>
                <a:lnTo>
                  <a:pt x="3483013" y="672211"/>
                </a:lnTo>
                <a:lnTo>
                  <a:pt x="3470376" y="710260"/>
                </a:lnTo>
                <a:lnTo>
                  <a:pt x="3459035" y="748309"/>
                </a:lnTo>
                <a:lnTo>
                  <a:pt x="3449066" y="786358"/>
                </a:lnTo>
                <a:lnTo>
                  <a:pt x="3440442" y="824407"/>
                </a:lnTo>
                <a:lnTo>
                  <a:pt x="3435108" y="851865"/>
                </a:lnTo>
                <a:lnTo>
                  <a:pt x="0" y="851865"/>
                </a:lnTo>
                <a:lnTo>
                  <a:pt x="0" y="8757615"/>
                </a:lnTo>
                <a:lnTo>
                  <a:pt x="4610100" y="8757615"/>
                </a:lnTo>
                <a:lnTo>
                  <a:pt x="4610100" y="2065705"/>
                </a:lnTo>
                <a:lnTo>
                  <a:pt x="4621009" y="2054682"/>
                </a:lnTo>
                <a:lnTo>
                  <a:pt x="4683607" y="2054682"/>
                </a:lnTo>
                <a:lnTo>
                  <a:pt x="4696015" y="2041994"/>
                </a:lnTo>
                <a:lnTo>
                  <a:pt x="4733074" y="2041994"/>
                </a:lnTo>
                <a:lnTo>
                  <a:pt x="4745329" y="2029320"/>
                </a:lnTo>
                <a:lnTo>
                  <a:pt x="4769713" y="2029320"/>
                </a:lnTo>
                <a:lnTo>
                  <a:pt x="4781842" y="2016633"/>
                </a:lnTo>
                <a:lnTo>
                  <a:pt x="4805934" y="2016633"/>
                </a:lnTo>
                <a:lnTo>
                  <a:pt x="4817897" y="2003945"/>
                </a:lnTo>
                <a:lnTo>
                  <a:pt x="4841621" y="2003945"/>
                </a:lnTo>
                <a:lnTo>
                  <a:pt x="4853432" y="1991271"/>
                </a:lnTo>
                <a:lnTo>
                  <a:pt x="4865205" y="1991271"/>
                </a:lnTo>
                <a:lnTo>
                  <a:pt x="4876889" y="1978583"/>
                </a:lnTo>
                <a:lnTo>
                  <a:pt x="4900041" y="1978583"/>
                </a:lnTo>
                <a:lnTo>
                  <a:pt x="4911522" y="1965896"/>
                </a:lnTo>
                <a:lnTo>
                  <a:pt x="4922913" y="1965896"/>
                </a:lnTo>
                <a:lnTo>
                  <a:pt x="4934242" y="1953221"/>
                </a:lnTo>
                <a:lnTo>
                  <a:pt x="4945507" y="1953221"/>
                </a:lnTo>
                <a:lnTo>
                  <a:pt x="4956708" y="1940534"/>
                </a:lnTo>
                <a:lnTo>
                  <a:pt x="4967808" y="1940534"/>
                </a:lnTo>
                <a:lnTo>
                  <a:pt x="4978857" y="1927847"/>
                </a:lnTo>
                <a:lnTo>
                  <a:pt x="4989830" y="1927847"/>
                </a:lnTo>
                <a:lnTo>
                  <a:pt x="5000739" y="1915172"/>
                </a:lnTo>
                <a:lnTo>
                  <a:pt x="5011547" y="1915172"/>
                </a:lnTo>
                <a:lnTo>
                  <a:pt x="5022266" y="1902485"/>
                </a:lnTo>
                <a:lnTo>
                  <a:pt x="5032883" y="1902485"/>
                </a:lnTo>
                <a:lnTo>
                  <a:pt x="5043436" y="1889798"/>
                </a:lnTo>
                <a:lnTo>
                  <a:pt x="5053901" y="1889798"/>
                </a:lnTo>
                <a:lnTo>
                  <a:pt x="5064277" y="1877123"/>
                </a:lnTo>
                <a:lnTo>
                  <a:pt x="5074539" y="1864436"/>
                </a:lnTo>
                <a:lnTo>
                  <a:pt x="5084686" y="1864436"/>
                </a:lnTo>
                <a:lnTo>
                  <a:pt x="5094757" y="1851748"/>
                </a:lnTo>
                <a:lnTo>
                  <a:pt x="5104739" y="1851748"/>
                </a:lnTo>
                <a:lnTo>
                  <a:pt x="5114671" y="1839074"/>
                </a:lnTo>
                <a:lnTo>
                  <a:pt x="5124488" y="1826387"/>
                </a:lnTo>
                <a:lnTo>
                  <a:pt x="5134165" y="1826387"/>
                </a:lnTo>
                <a:lnTo>
                  <a:pt x="5153279" y="1801012"/>
                </a:lnTo>
                <a:lnTo>
                  <a:pt x="5162715" y="1801012"/>
                </a:lnTo>
                <a:lnTo>
                  <a:pt x="5171999" y="1788337"/>
                </a:lnTo>
                <a:lnTo>
                  <a:pt x="5181155" y="1775650"/>
                </a:lnTo>
                <a:lnTo>
                  <a:pt x="5190236" y="1775650"/>
                </a:lnTo>
                <a:lnTo>
                  <a:pt x="5199215" y="1762963"/>
                </a:lnTo>
                <a:lnTo>
                  <a:pt x="5208067" y="1750288"/>
                </a:lnTo>
                <a:lnTo>
                  <a:pt x="5216791" y="1737601"/>
                </a:lnTo>
                <a:lnTo>
                  <a:pt x="5225415" y="1737601"/>
                </a:lnTo>
                <a:lnTo>
                  <a:pt x="5233924" y="1724914"/>
                </a:lnTo>
                <a:lnTo>
                  <a:pt x="5242293" y="1712239"/>
                </a:lnTo>
                <a:lnTo>
                  <a:pt x="5250548" y="1699552"/>
                </a:lnTo>
                <a:lnTo>
                  <a:pt x="5258689" y="1699552"/>
                </a:lnTo>
                <a:lnTo>
                  <a:pt x="5266715" y="1686864"/>
                </a:lnTo>
                <a:lnTo>
                  <a:pt x="5274615" y="1674190"/>
                </a:lnTo>
                <a:lnTo>
                  <a:pt x="5282387" y="1661502"/>
                </a:lnTo>
                <a:lnTo>
                  <a:pt x="5290058" y="1648815"/>
                </a:lnTo>
                <a:lnTo>
                  <a:pt x="5297589" y="1648815"/>
                </a:lnTo>
                <a:lnTo>
                  <a:pt x="5319395" y="1610766"/>
                </a:lnTo>
                <a:lnTo>
                  <a:pt x="5333339" y="1585404"/>
                </a:lnTo>
                <a:lnTo>
                  <a:pt x="5340083" y="1585404"/>
                </a:lnTo>
                <a:lnTo>
                  <a:pt x="5359565" y="1547355"/>
                </a:lnTo>
                <a:lnTo>
                  <a:pt x="5377764" y="1509306"/>
                </a:lnTo>
                <a:lnTo>
                  <a:pt x="5383517" y="1496618"/>
                </a:lnTo>
                <a:lnTo>
                  <a:pt x="5389156" y="1496618"/>
                </a:lnTo>
                <a:lnTo>
                  <a:pt x="5405399" y="1458569"/>
                </a:lnTo>
                <a:lnTo>
                  <a:pt x="5420195" y="1420520"/>
                </a:lnTo>
                <a:lnTo>
                  <a:pt x="5433695" y="1382471"/>
                </a:lnTo>
                <a:lnTo>
                  <a:pt x="5445912" y="1344422"/>
                </a:lnTo>
                <a:lnTo>
                  <a:pt x="5449697" y="1331734"/>
                </a:lnTo>
                <a:lnTo>
                  <a:pt x="5453329" y="1331734"/>
                </a:lnTo>
                <a:lnTo>
                  <a:pt x="5463286" y="1293685"/>
                </a:lnTo>
                <a:lnTo>
                  <a:pt x="5471909" y="1255636"/>
                </a:lnTo>
                <a:lnTo>
                  <a:pt x="5479135" y="1217587"/>
                </a:lnTo>
                <a:lnTo>
                  <a:pt x="5485015" y="1179537"/>
                </a:lnTo>
                <a:lnTo>
                  <a:pt x="5489448" y="1141488"/>
                </a:lnTo>
                <a:lnTo>
                  <a:pt x="5492547" y="1103439"/>
                </a:lnTo>
                <a:lnTo>
                  <a:pt x="5494452" y="1052715"/>
                </a:lnTo>
                <a:lnTo>
                  <a:pt x="5494452" y="1027341"/>
                </a:lnTo>
                <a:close/>
              </a:path>
            </a:pathLst>
          </a:custGeom>
          <a:solidFill>
            <a:srgbClr val="FF540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 descr=""/>
          <p:cNvSpPr txBox="1"/>
          <p:nvPr/>
        </p:nvSpPr>
        <p:spPr>
          <a:xfrm>
            <a:off x="2774248" y="1730832"/>
            <a:ext cx="5099685" cy="3454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spc="100" b="1">
                <a:solidFill>
                  <a:srgbClr val="FFFFFF"/>
                </a:solidFill>
                <a:latin typeface="Cambria"/>
                <a:cs typeface="Cambria"/>
              </a:rPr>
              <a:t>Item-</a:t>
            </a: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Based</a:t>
            </a:r>
            <a:r>
              <a:rPr dirty="0" sz="2100" spc="13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140" b="1">
                <a:solidFill>
                  <a:srgbClr val="FFFFFF"/>
                </a:solidFill>
                <a:latin typeface="Cambria"/>
                <a:cs typeface="Cambria"/>
              </a:rPr>
              <a:t>KNN</a:t>
            </a:r>
            <a:r>
              <a:rPr dirty="0" sz="2100" spc="135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(K-</a:t>
            </a:r>
            <a:r>
              <a:rPr dirty="0" sz="2100" spc="50" b="1">
                <a:solidFill>
                  <a:srgbClr val="FFFFFF"/>
                </a:solidFill>
                <a:latin typeface="Cambria"/>
                <a:cs typeface="Cambria"/>
              </a:rPr>
              <a:t>Nearest</a:t>
            </a:r>
            <a:r>
              <a:rPr dirty="0" sz="2100" spc="135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-10" b="1">
                <a:solidFill>
                  <a:srgbClr val="FFFFFF"/>
                </a:solidFill>
                <a:latin typeface="Cambria"/>
                <a:cs typeface="Cambria"/>
              </a:rPr>
              <a:t>Neighbors)</a:t>
            </a:r>
            <a:endParaRPr sz="2100">
              <a:latin typeface="Cambria"/>
              <a:cs typeface="Cambri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2774248" y="3092907"/>
            <a:ext cx="6826884" cy="12503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Model</a:t>
            </a:r>
            <a:r>
              <a:rPr dirty="0" sz="2100" spc="185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Type:</a:t>
            </a:r>
            <a:r>
              <a:rPr dirty="0" sz="2100" spc="-14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5">
                <a:solidFill>
                  <a:srgbClr val="FFFFFF"/>
                </a:solidFill>
                <a:latin typeface="Cambria"/>
                <a:cs typeface="Cambria"/>
              </a:rPr>
              <a:t>Collaborative</a:t>
            </a:r>
            <a:r>
              <a:rPr dirty="0" sz="2100" spc="1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50">
                <a:solidFill>
                  <a:srgbClr val="FFFFFF"/>
                </a:solidFill>
                <a:latin typeface="Cambria"/>
                <a:cs typeface="Cambria"/>
              </a:rPr>
              <a:t>Filtering</a:t>
            </a:r>
            <a:r>
              <a:rPr dirty="0" sz="2100" spc="18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85">
                <a:solidFill>
                  <a:srgbClr val="FFFFFF"/>
                </a:solidFill>
                <a:latin typeface="Cambria"/>
                <a:cs typeface="Cambria"/>
              </a:rPr>
              <a:t>(Item-</a:t>
            </a:r>
            <a:r>
              <a:rPr dirty="0" sz="2100" spc="-10">
                <a:solidFill>
                  <a:srgbClr val="FFFFFF"/>
                </a:solidFill>
                <a:latin typeface="Cambria"/>
                <a:cs typeface="Cambria"/>
              </a:rPr>
              <a:t>Based)</a:t>
            </a:r>
            <a:endParaRPr sz="21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140"/>
              </a:spcBef>
            </a:pPr>
            <a:endParaRPr sz="21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</a:pP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Library</a:t>
            </a:r>
            <a:r>
              <a:rPr dirty="0" sz="2100" spc="21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b="1">
                <a:solidFill>
                  <a:srgbClr val="FFFFFF"/>
                </a:solidFill>
                <a:latin typeface="Cambria"/>
                <a:cs typeface="Cambria"/>
              </a:rPr>
              <a:t>Used:</a:t>
            </a:r>
            <a:r>
              <a:rPr dirty="0" sz="2100" spc="-170" b="1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85">
                <a:solidFill>
                  <a:srgbClr val="FFFFFF"/>
                </a:solidFill>
                <a:latin typeface="Cambria"/>
                <a:cs typeface="Cambria"/>
              </a:rPr>
              <a:t>KNNBasic(user_based=False)</a:t>
            </a:r>
            <a:r>
              <a:rPr dirty="0" sz="2100" spc="21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>
                <a:solidFill>
                  <a:srgbClr val="FFFFFF"/>
                </a:solidFill>
                <a:latin typeface="Cambria"/>
                <a:cs typeface="Cambria"/>
              </a:rPr>
              <a:t>in</a:t>
            </a:r>
            <a:r>
              <a:rPr dirty="0" sz="2100" spc="21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0">
                <a:solidFill>
                  <a:srgbClr val="FFFFFF"/>
                </a:solidFill>
                <a:latin typeface="Cambria"/>
                <a:cs typeface="Cambria"/>
              </a:rPr>
              <a:t>Surprise</a:t>
            </a:r>
            <a:endParaRPr sz="2100">
              <a:latin typeface="Cambria"/>
              <a:cs typeface="Cambri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2774248" y="5359857"/>
            <a:ext cx="8309609" cy="39649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100" spc="-10" b="1">
                <a:solidFill>
                  <a:srgbClr val="FFFFFF"/>
                </a:solidFill>
                <a:latin typeface="Cambria"/>
                <a:cs typeface="Cambria"/>
              </a:rPr>
              <a:t>Advantages:</a:t>
            </a:r>
            <a:endParaRPr sz="2100">
              <a:latin typeface="Cambria"/>
              <a:cs typeface="Cambria"/>
            </a:endParaRPr>
          </a:p>
          <a:p>
            <a:pPr marL="12700" marR="3240405">
              <a:lnSpc>
                <a:spcPct val="282700"/>
              </a:lnSpc>
            </a:pPr>
            <a:r>
              <a:rPr dirty="0" sz="2100" spc="114">
                <a:solidFill>
                  <a:srgbClr val="FFFFFF"/>
                </a:solidFill>
                <a:latin typeface="Cambria"/>
                <a:cs typeface="Cambria"/>
              </a:rPr>
              <a:t>More</a:t>
            </a:r>
            <a:r>
              <a:rPr dirty="0" sz="2100" spc="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5">
                <a:solidFill>
                  <a:srgbClr val="FFFFFF"/>
                </a:solidFill>
                <a:latin typeface="Cambria"/>
                <a:cs typeface="Cambria"/>
              </a:rPr>
              <a:t>stable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recommendations </a:t>
            </a:r>
            <a:r>
              <a:rPr dirty="0" sz="2100" spc="60">
                <a:solidFill>
                  <a:srgbClr val="FFFFFF"/>
                </a:solidFill>
                <a:latin typeface="Cambria"/>
                <a:cs typeface="Cambria"/>
              </a:rPr>
              <a:t>over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0">
                <a:solidFill>
                  <a:srgbClr val="FFFFFF"/>
                </a:solidFill>
                <a:latin typeface="Cambria"/>
                <a:cs typeface="Cambria"/>
              </a:rPr>
              <a:t>time </a:t>
            </a:r>
            <a:r>
              <a:rPr dirty="0" sz="2100" spc="120">
                <a:solidFill>
                  <a:srgbClr val="FFFFFF"/>
                </a:solidFill>
                <a:latin typeface="Cambria"/>
                <a:cs typeface="Cambria"/>
              </a:rPr>
              <a:t>Great</a:t>
            </a:r>
            <a:r>
              <a:rPr dirty="0" sz="2100" spc="1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dirty="0" sz="2100" spc="17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85">
                <a:solidFill>
                  <a:srgbClr val="FFFFFF"/>
                </a:solidFill>
                <a:latin typeface="Cambria"/>
                <a:cs typeface="Cambria"/>
              </a:rPr>
              <a:t>suggesting</a:t>
            </a:r>
            <a:r>
              <a:rPr dirty="0" sz="2100" spc="17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>
                <a:solidFill>
                  <a:srgbClr val="FFFFFF"/>
                </a:solidFill>
                <a:latin typeface="Cambria"/>
                <a:cs typeface="Cambria"/>
              </a:rPr>
              <a:t>similar</a:t>
            </a:r>
            <a:r>
              <a:rPr dirty="0" sz="2100" spc="17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55">
                <a:solidFill>
                  <a:srgbClr val="FFFFFF"/>
                </a:solidFill>
                <a:latin typeface="Cambria"/>
                <a:cs typeface="Cambria"/>
              </a:rPr>
              <a:t>movies</a:t>
            </a:r>
            <a:endParaRPr sz="2100">
              <a:latin typeface="Cambria"/>
              <a:cs typeface="Cambria"/>
            </a:endParaRPr>
          </a:p>
          <a:p>
            <a:pPr marL="12700" marR="5080">
              <a:lnSpc>
                <a:spcPct val="282700"/>
              </a:lnSpc>
            </a:pPr>
            <a:r>
              <a:rPr dirty="0" sz="2100" spc="60">
                <a:solidFill>
                  <a:srgbClr val="FFFFFF"/>
                </a:solidFill>
                <a:latin typeface="Cambria"/>
                <a:cs typeface="Cambria"/>
              </a:rPr>
              <a:t>Fast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recommendation</a:t>
            </a:r>
            <a:r>
              <a:rPr dirty="0" sz="2100" spc="10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process</a:t>
            </a:r>
            <a:r>
              <a:rPr dirty="0" sz="2100" spc="10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125">
                <a:solidFill>
                  <a:srgbClr val="FFFFFF"/>
                </a:solidFill>
                <a:latin typeface="Cambria"/>
                <a:cs typeface="Cambria"/>
              </a:rPr>
              <a:t>once</a:t>
            </a:r>
            <a:r>
              <a:rPr dirty="0" sz="2100" spc="10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80">
                <a:solidFill>
                  <a:srgbClr val="FFFFFF"/>
                </a:solidFill>
                <a:latin typeface="Cambria"/>
                <a:cs typeface="Cambria"/>
              </a:rPr>
              <a:t>item</a:t>
            </a:r>
            <a:r>
              <a:rPr dirty="0" sz="2100" spc="10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45">
                <a:solidFill>
                  <a:srgbClr val="FFFFFF"/>
                </a:solidFill>
                <a:latin typeface="Cambria"/>
                <a:cs typeface="Cambria"/>
              </a:rPr>
              <a:t>similarities</a:t>
            </a:r>
            <a:r>
              <a:rPr dirty="0" sz="2100" spc="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5">
                <a:solidFill>
                  <a:srgbClr val="FFFFFF"/>
                </a:solidFill>
                <a:latin typeface="Cambria"/>
                <a:cs typeface="Cambria"/>
              </a:rPr>
              <a:t>are</a:t>
            </a:r>
            <a:r>
              <a:rPr dirty="0" sz="2100" spc="100">
                <a:solidFill>
                  <a:srgbClr val="FFFFFF"/>
                </a:solidFill>
                <a:latin typeface="Cambria"/>
                <a:cs typeface="Cambria"/>
              </a:rPr>
              <a:t> computed </a:t>
            </a:r>
            <a:r>
              <a:rPr dirty="0" sz="2100" spc="75">
                <a:solidFill>
                  <a:srgbClr val="FFFFFF"/>
                </a:solidFill>
                <a:latin typeface="Cambria"/>
                <a:cs typeface="Cambria"/>
              </a:rPr>
              <a:t>Works</a:t>
            </a:r>
            <a:r>
              <a:rPr dirty="0" sz="2100" spc="11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>
                <a:solidFill>
                  <a:srgbClr val="FFFFFF"/>
                </a:solidFill>
                <a:latin typeface="Cambria"/>
                <a:cs typeface="Cambria"/>
              </a:rPr>
              <a:t>well</a:t>
            </a:r>
            <a:r>
              <a:rPr dirty="0" sz="2100" spc="114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5">
                <a:solidFill>
                  <a:srgbClr val="FFFFFF"/>
                </a:solidFill>
                <a:latin typeface="Cambria"/>
                <a:cs typeface="Cambria"/>
              </a:rPr>
              <a:t>even</a:t>
            </a:r>
            <a:r>
              <a:rPr dirty="0" sz="2100" spc="11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0">
                <a:solidFill>
                  <a:srgbClr val="FFFFFF"/>
                </a:solidFill>
                <a:latin typeface="Cambria"/>
                <a:cs typeface="Cambria"/>
              </a:rPr>
              <a:t>for</a:t>
            </a:r>
            <a:r>
              <a:rPr dirty="0" sz="2100" spc="114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5">
                <a:solidFill>
                  <a:srgbClr val="FFFFFF"/>
                </a:solidFill>
                <a:latin typeface="Cambria"/>
                <a:cs typeface="Cambria"/>
              </a:rPr>
              <a:t>users</a:t>
            </a:r>
            <a:r>
              <a:rPr dirty="0" sz="2100" spc="114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60">
                <a:solidFill>
                  <a:srgbClr val="FFFFFF"/>
                </a:solidFill>
                <a:latin typeface="Cambria"/>
                <a:cs typeface="Cambria"/>
              </a:rPr>
              <a:t>with</a:t>
            </a:r>
            <a:r>
              <a:rPr dirty="0" sz="2100" spc="11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75">
                <a:solidFill>
                  <a:srgbClr val="FFFFFF"/>
                </a:solidFill>
                <a:latin typeface="Cambria"/>
                <a:cs typeface="Cambria"/>
              </a:rPr>
              <a:t>few</a:t>
            </a:r>
            <a:r>
              <a:rPr dirty="0" sz="2100" spc="114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100" spc="55">
                <a:solidFill>
                  <a:srgbClr val="FFFFFF"/>
                </a:solidFill>
                <a:latin typeface="Cambria"/>
                <a:cs typeface="Cambria"/>
              </a:rPr>
              <a:t>ratings</a:t>
            </a:r>
            <a:endParaRPr sz="21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Ananya Sharma</dc:creator>
  <cp:keywords>DAGlqcJZO6c,BAGBC1Q7JyI,0</cp:keywords>
  <dc:title>Movie Rec System ppt.pdf</dc:title>
  <dcterms:created xsi:type="dcterms:W3CDTF">2025-04-26T14:53:10Z</dcterms:created>
  <dcterms:modified xsi:type="dcterms:W3CDTF">2025-04-26T14:53:10Z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2025-04-25T00:00:00Z</vt:filetime>
  </property>
  <property fmtid="{D5CDD505-2E9C-101B-9397-08002B2CF9AE}" pid="3" name="Creator">
    <vt:lpwstr>Canva</vt:lpwstr>
  </property>
  <property fmtid="{D5CDD505-2E9C-101B-9397-08002B2CF9AE}" pid="4" name="LastSaved">
    <vt:filetime>2025-04-26T00:00:00Z</vt:filetime>
  </property>
  <property fmtid="{D5CDD505-2E9C-101B-9397-08002B2CF9AE}" pid="5" name="Producer">
    <vt:lpwstr>Canva</vt:lpwstr>
  </property>
</Properties>
</file>